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71" r:id="rId4"/>
    <p:sldId id="268" r:id="rId5"/>
    <p:sldId id="275" r:id="rId6"/>
    <p:sldId id="273" r:id="rId7"/>
    <p:sldId id="274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5" autoAdjust="0"/>
  </p:normalViewPr>
  <p:slideViewPr>
    <p:cSldViewPr>
      <p:cViewPr varScale="1">
        <p:scale>
          <a:sx n="42" d="100"/>
          <a:sy n="42" d="100"/>
        </p:scale>
        <p:origin x="132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oglio_di_lavoro_di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MATHESIS\VARIE\iscrizioni%20mathe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Foglio3!$A$62:$A$65</c:f>
              <c:strCache>
                <c:ptCount val="4"/>
                <c:pt idx="0">
                  <c:v>PROPRIETA' POTENZE</c:v>
                </c:pt>
                <c:pt idx="1">
                  <c:v>PROBLEM SOLVING E POSING</c:v>
                </c:pt>
                <c:pt idx="2">
                  <c:v>ANIMALI E MATEMATICA</c:v>
                </c:pt>
                <c:pt idx="3">
                  <c:v>DIDATTICA  A DISTANZA</c:v>
                </c:pt>
              </c:strCache>
            </c:strRef>
          </c:cat>
          <c:val>
            <c:numRef>
              <c:f>Foglio3!$B$62:$B$65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0-BBB5-4346-ABCA-3B9700EA7A44}"/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Foglio3!$A$62:$A$65</c:f>
              <c:strCache>
                <c:ptCount val="4"/>
                <c:pt idx="0">
                  <c:v>PROPRIETA' POTENZE</c:v>
                </c:pt>
                <c:pt idx="1">
                  <c:v>PROBLEM SOLVING E POSING</c:v>
                </c:pt>
                <c:pt idx="2">
                  <c:v>ANIMALI E MATEMATICA</c:v>
                </c:pt>
                <c:pt idx="3">
                  <c:v>DIDATTICA  A DISTANZA</c:v>
                </c:pt>
              </c:strCache>
            </c:strRef>
          </c:cat>
          <c:val>
            <c:numRef>
              <c:f>Foglio3!$C$62:$C$65</c:f>
              <c:numCache>
                <c:formatCode>General</c:formatCode>
                <c:ptCount val="4"/>
                <c:pt idx="0">
                  <c:v>11</c:v>
                </c:pt>
                <c:pt idx="1">
                  <c:v>16</c:v>
                </c:pt>
                <c:pt idx="2">
                  <c:v>10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B5-4346-ABCA-3B9700EA7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553728"/>
        <c:axId val="110629248"/>
      </c:barChart>
      <c:catAx>
        <c:axId val="110553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0629248"/>
        <c:crosses val="autoZero"/>
        <c:auto val="1"/>
        <c:lblAlgn val="ctr"/>
        <c:lblOffset val="100"/>
        <c:noMultiLvlLbl val="0"/>
      </c:catAx>
      <c:valAx>
        <c:axId val="110629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0553728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Foglio3!$A$70:$A$72</c:f>
              <c:strCache>
                <c:ptCount val="3"/>
                <c:pt idx="0">
                  <c:v>FATTORI AFFETTIVI E MOTIVAZIONALI IN DIDATTICA MATEMATICA</c:v>
                </c:pt>
                <c:pt idx="1">
                  <c:v>DIDATTICA  A DISTANZA</c:v>
                </c:pt>
                <c:pt idx="2">
                  <c:v>LA NOZIONE DI COVARIANZA</c:v>
                </c:pt>
              </c:strCache>
            </c:strRef>
          </c:cat>
          <c:val>
            <c:numRef>
              <c:f>Foglio3!$B$70:$B$72</c:f>
              <c:numCache>
                <c:formatCode>General</c:formatCode>
                <c:ptCount val="3"/>
              </c:numCache>
            </c:numRef>
          </c:val>
          <c:extLst>
            <c:ext xmlns:c16="http://schemas.microsoft.com/office/drawing/2014/chart" uri="{C3380CC4-5D6E-409C-BE32-E72D297353CC}">
              <c16:uniqueId val="{00000000-DE20-4860-BC39-A65200B2E764}"/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Foglio3!$A$70:$A$72</c:f>
              <c:strCache>
                <c:ptCount val="3"/>
                <c:pt idx="0">
                  <c:v>FATTORI AFFETTIVI E MOTIVAZIONALI IN DIDATTICA MATEMATICA</c:v>
                </c:pt>
                <c:pt idx="1">
                  <c:v>DIDATTICA  A DISTANZA</c:v>
                </c:pt>
                <c:pt idx="2">
                  <c:v>LA NOZIONE DI COVARIANZA</c:v>
                </c:pt>
              </c:strCache>
            </c:strRef>
          </c:cat>
          <c:val>
            <c:numRef>
              <c:f>Foglio3!$C$70:$C$72</c:f>
              <c:numCache>
                <c:formatCode>General</c:formatCode>
                <c:ptCount val="3"/>
                <c:pt idx="0">
                  <c:v>12</c:v>
                </c:pt>
                <c:pt idx="1">
                  <c:v>73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20-4860-BC39-A65200B2E7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892736"/>
        <c:axId val="91898624"/>
      </c:barChart>
      <c:catAx>
        <c:axId val="9189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1898624"/>
        <c:crosses val="autoZero"/>
        <c:auto val="1"/>
        <c:lblAlgn val="ctr"/>
        <c:lblOffset val="100"/>
        <c:noMultiLvlLbl val="0"/>
      </c:catAx>
      <c:valAx>
        <c:axId val="918986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8927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42109-AAA3-46CE-9B3E-76F1B89E21AC}" type="datetimeFigureOut">
              <a:rPr lang="it-IT" smtClean="0"/>
              <a:t>13/04/2021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F2025-36A9-4B00-94F2-36F85C87A2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2254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F2025-36A9-4B00-94F2-36F85C87A220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352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EB3BE-FCE5-415C-9B36-E19DE33B1128}" type="datetimeFigureOut">
              <a:rPr lang="it-IT" smtClean="0"/>
              <a:pPr/>
              <a:t>13/04/2021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/>
          <a:lstStyle/>
          <a:p>
            <a:r>
              <a:rPr lang="it-IT" b="1" dirty="0" smtClean="0">
                <a:solidFill>
                  <a:schemeClr val="tx2"/>
                </a:solidFill>
              </a:rPr>
              <a:t>MATHESIS</a:t>
            </a:r>
            <a:br>
              <a:rPr lang="it-IT" b="1" dirty="0" smtClean="0">
                <a:solidFill>
                  <a:schemeClr val="tx2"/>
                </a:solidFill>
              </a:rPr>
            </a:b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>
                <a:solidFill>
                  <a:schemeClr val="tx2"/>
                </a:solidFill>
              </a:rPr>
              <a:t>Sezione di Ferrara</a:t>
            </a:r>
            <a:endParaRPr lang="it-IT" dirty="0">
              <a:solidFill>
                <a:schemeClr val="tx2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Assemblea annuale </a:t>
            </a:r>
          </a:p>
          <a:p>
            <a:pPr algn="r"/>
            <a:endParaRPr lang="it-IT" sz="2400" b="1" dirty="0" smtClean="0">
              <a:solidFill>
                <a:schemeClr val="tx1"/>
              </a:solidFill>
            </a:endParaRPr>
          </a:p>
          <a:p>
            <a:pPr algn="r"/>
            <a:r>
              <a:rPr lang="it-IT" sz="2400" b="1" dirty="0" smtClean="0">
                <a:solidFill>
                  <a:schemeClr val="tx1"/>
                </a:solidFill>
              </a:rPr>
              <a:t>2019/2020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ISCRITTI NEL CORSO DEGLI ANNI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it-IT" b="1" dirty="0" smtClean="0"/>
          </a:p>
          <a:p>
            <a:pPr lvl="0"/>
            <a:r>
              <a:rPr lang="it-IT" b="1" dirty="0" smtClean="0"/>
              <a:t>2015: 54</a:t>
            </a:r>
            <a:endParaRPr lang="it-IT" b="1" dirty="0"/>
          </a:p>
          <a:p>
            <a:pPr lvl="0"/>
            <a:r>
              <a:rPr lang="it-IT" b="1" dirty="0" smtClean="0"/>
              <a:t>2016: 68</a:t>
            </a:r>
          </a:p>
          <a:p>
            <a:pPr lvl="0"/>
            <a:r>
              <a:rPr lang="it-IT" b="1" dirty="0" smtClean="0"/>
              <a:t>2017: 47</a:t>
            </a:r>
          </a:p>
          <a:p>
            <a:pPr lvl="0"/>
            <a:r>
              <a:rPr lang="it-IT" b="1" dirty="0" smtClean="0"/>
              <a:t>2018: 35</a:t>
            </a:r>
            <a:r>
              <a:rPr lang="it-IT" b="1" dirty="0" smtClean="0">
                <a:solidFill>
                  <a:srgbClr val="FF0000"/>
                </a:solidFill>
              </a:rPr>
              <a:t>    </a:t>
            </a:r>
          </a:p>
          <a:p>
            <a:pPr lvl="0"/>
            <a:r>
              <a:rPr lang="it-IT" b="1" dirty="0" smtClean="0">
                <a:solidFill>
                  <a:srgbClr val="FF0000"/>
                </a:solidFill>
              </a:rPr>
              <a:t>2019: 54 </a:t>
            </a:r>
            <a:endParaRPr lang="it-IT" b="1" dirty="0" smtClean="0">
              <a:solidFill>
                <a:srgbClr val="FF0000"/>
              </a:solidFill>
            </a:endParaRPr>
          </a:p>
          <a:p>
            <a:pPr lvl="0"/>
            <a:r>
              <a:rPr lang="it-IT" b="1" dirty="0" smtClean="0">
                <a:solidFill>
                  <a:srgbClr val="FF0000"/>
                </a:solidFill>
              </a:rPr>
              <a:t>2020: 29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endParaRPr lang="it-IT" b="1" dirty="0" smtClean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it-IT" b="1" dirty="0" smtClean="0">
                <a:solidFill>
                  <a:srgbClr val="FF0000"/>
                </a:solidFill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590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ATTIVITA’ DI FORMAZIONE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it-IT" sz="2800" b="1" dirty="0" smtClean="0">
                <a:solidFill>
                  <a:srgbClr val="FF0000"/>
                </a:solidFill>
              </a:rPr>
              <a:t>SEMINARI  </a:t>
            </a:r>
            <a:r>
              <a:rPr lang="it-IT" sz="2800" b="1" dirty="0">
                <a:solidFill>
                  <a:srgbClr val="FF0000"/>
                </a:solidFill>
              </a:rPr>
              <a:t>I</a:t>
            </a:r>
            <a:r>
              <a:rPr lang="it-IT" sz="2800" b="1" dirty="0" smtClean="0">
                <a:solidFill>
                  <a:srgbClr val="FF0000"/>
                </a:solidFill>
              </a:rPr>
              <a:t> CICLO</a:t>
            </a:r>
            <a:endParaRPr lang="it-IT" dirty="0"/>
          </a:p>
          <a:p>
            <a:pPr lvl="0">
              <a:buFont typeface="Wingdings" pitchFamily="2" charset="2"/>
              <a:buChar char="§"/>
            </a:pPr>
            <a:r>
              <a:rPr lang="it-IT" sz="2400" dirty="0" smtClean="0"/>
              <a:t>1 incontro di tre ore ANNULLATO </a:t>
            </a:r>
          </a:p>
          <a:p>
            <a:pPr marL="0" lvl="0" indent="0">
              <a:buNone/>
            </a:pPr>
            <a:endParaRPr lang="it-IT" sz="2400" dirty="0" smtClean="0"/>
          </a:p>
          <a:p>
            <a:pPr marL="0" indent="0">
              <a:buNone/>
            </a:pPr>
            <a:r>
              <a:rPr lang="it-IT" b="1" dirty="0">
                <a:solidFill>
                  <a:srgbClr val="FF0000"/>
                </a:solidFill>
              </a:rPr>
              <a:t>SEMINARI  </a:t>
            </a:r>
            <a:r>
              <a:rPr lang="it-IT" b="1" dirty="0" smtClean="0">
                <a:solidFill>
                  <a:srgbClr val="FF0000"/>
                </a:solidFill>
              </a:rPr>
              <a:t>II CICLO</a:t>
            </a:r>
            <a:endParaRPr lang="it-IT" b="1" dirty="0" smtClean="0"/>
          </a:p>
          <a:p>
            <a:pPr lvl="0">
              <a:buFont typeface="Wingdings" pitchFamily="2" charset="2"/>
              <a:buChar char="§"/>
            </a:pPr>
            <a:r>
              <a:rPr lang="it-IT" sz="2400" dirty="0"/>
              <a:t>4</a:t>
            </a:r>
            <a:r>
              <a:rPr lang="it-IT" sz="2400" dirty="0" smtClean="0"/>
              <a:t> </a:t>
            </a:r>
            <a:r>
              <a:rPr lang="it-IT" sz="2400" dirty="0"/>
              <a:t>incontri </a:t>
            </a:r>
            <a:r>
              <a:rPr lang="it-IT" sz="2400" dirty="0" smtClean="0"/>
              <a:t>per complessive 26 </a:t>
            </a:r>
            <a:r>
              <a:rPr lang="it-IT" sz="2400" dirty="0"/>
              <a:t>ore di formazione in </a:t>
            </a:r>
            <a:r>
              <a:rPr lang="it-IT" sz="2400" dirty="0" smtClean="0"/>
              <a:t>sede (3 non si sono realizzati per mancato raggiungimento del numero partecipanti)</a:t>
            </a:r>
          </a:p>
          <a:p>
            <a:pPr marL="0" lvl="0" indent="0">
              <a:buNone/>
            </a:pPr>
            <a:endParaRPr lang="it-IT" sz="2400" dirty="0" smtClean="0"/>
          </a:p>
          <a:p>
            <a:pPr marL="0" indent="0">
              <a:buNone/>
            </a:pPr>
            <a:r>
              <a:rPr lang="it-IT" b="1" dirty="0" smtClean="0">
                <a:solidFill>
                  <a:srgbClr val="FF0000"/>
                </a:solidFill>
              </a:rPr>
              <a:t>SEMINARIO  per tutti gli ordini scolastici</a:t>
            </a:r>
            <a:endParaRPr lang="it-IT" b="1" dirty="0" smtClean="0"/>
          </a:p>
          <a:p>
            <a:pPr lvl="0">
              <a:buFont typeface="Wingdings" pitchFamily="2" charset="2"/>
              <a:buChar char="§"/>
            </a:pPr>
            <a:r>
              <a:rPr lang="it-IT" sz="2400" dirty="0" smtClean="0"/>
              <a:t>4 incontri per complessive 10 ore di formazione </a:t>
            </a:r>
            <a:endParaRPr lang="it-IT" sz="2400" dirty="0"/>
          </a:p>
          <a:p>
            <a:pPr>
              <a:buFont typeface="Wingdings" pitchFamily="2" charset="2"/>
              <a:buChar char="§"/>
            </a:pPr>
            <a:endParaRPr lang="it-IT" sz="2400" dirty="0"/>
          </a:p>
          <a:p>
            <a:pPr lvl="0">
              <a:buFont typeface="Wingdings" pitchFamily="2" charset="2"/>
              <a:buChar char="§"/>
            </a:pPr>
            <a:endParaRPr lang="it-IT" sz="2400" dirty="0" smtClean="0"/>
          </a:p>
          <a:p>
            <a:pPr lvl="0">
              <a:buFont typeface="Wingdings" pitchFamily="2" charset="2"/>
              <a:buChar char="ü"/>
            </a:pPr>
            <a:endParaRPr lang="it-IT" dirty="0" smtClean="0"/>
          </a:p>
          <a:p>
            <a:pPr marL="0" lvl="0" indent="0">
              <a:buNone/>
            </a:pPr>
            <a:endParaRPr lang="it-IT" dirty="0"/>
          </a:p>
          <a:p>
            <a:pPr lvl="0">
              <a:buFont typeface="Wingdings" pitchFamily="2" charset="2"/>
              <a:buChar char="§"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6216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DETTAGLIO ATTIVITA’</a:t>
            </a:r>
            <a:endParaRPr lang="it-IT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773363" y="1593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773363" y="1593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Segnaposto contenuto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711684"/>
              </p:ext>
            </p:extLst>
          </p:nvPr>
        </p:nvGraphicFramePr>
        <p:xfrm>
          <a:off x="1835696" y="1268760"/>
          <a:ext cx="5904656" cy="5083958"/>
        </p:xfrm>
        <a:graphic>
          <a:graphicData uri="http://schemas.openxmlformats.org/drawingml/2006/table">
            <a:tbl>
              <a:tblPr firstRow="1" firstCol="1" bandRow="1"/>
              <a:tblGrid>
                <a:gridCol w="2463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97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77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72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7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40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Tema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Per Docenti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Referente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dott.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Mese/giorno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Ore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Partecipanti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Le proprietà delle potenze: tanta fatica e pochi risultati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tutti gli ordini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Ferretti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novembre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26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dicembre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12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17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gennaio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15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21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febbraio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6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11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8430" algn="r"/>
                        </a:tabLs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8430" algn="r"/>
                        </a:tabLs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8430" algn="r"/>
                        </a:tabLs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Origamando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8430" algn="r"/>
                        </a:tabLs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	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 ciclo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Donciglio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Annullato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Problem solving e problem posing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tutti gli ordini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Ferretti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16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Come gli animali usano la matematica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tutti gli ordini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Foa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10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3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 fattori affettivi e motivazionali in didattica della matematica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II ciclo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Lazzari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12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32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La prova scritta di matematica/fisica al liceo scientifico Quadri di riferimento e valutazione della prova 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II ciclo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Tomasi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00206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6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29574" marR="29574" marT="29574" marB="2957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Annullato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56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808515"/>
              </p:ext>
            </p:extLst>
          </p:nvPr>
        </p:nvGraphicFramePr>
        <p:xfrm>
          <a:off x="1763688" y="692697"/>
          <a:ext cx="5976664" cy="5102026"/>
        </p:xfrm>
        <a:graphic>
          <a:graphicData uri="http://schemas.openxmlformats.org/drawingml/2006/table">
            <a:tbl>
              <a:tblPr firstRow="1" firstCol="1" bandRow="1"/>
              <a:tblGrid>
                <a:gridCol w="2495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2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9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6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13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96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Le prove Invalsi di matematica per la classe V della scuola secondaria di 2° grado: caratteristiche e analisi dei risultati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II ciclo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Tomasi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marzo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5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b="0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700" b="0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700" b="0" dirty="0" smtClean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12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aprile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22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FF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maggio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19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25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7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Annullato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Il </a:t>
                      </a:r>
                      <a:r>
                        <a:rPr lang="it-IT" sz="1050" b="1" dirty="0" err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flipped</a:t>
                      </a: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 </a:t>
                      </a:r>
                      <a:r>
                        <a:rPr lang="it-IT" sz="1050" b="1" dirty="0" err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learning</a:t>
                      </a: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 in matematica: risultati di una ricerca teorica e sperimentale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II ciclo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Lazzari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Annullato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C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92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Didattica a distanza: riflessioni e attività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tutti gli ordini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Ferretti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webinar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58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0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Didattica della matematica a distanza nel II ciclo d’istruzione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II ciclo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Chiriano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Quartara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Bighi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70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webinar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73</a:t>
                      </a:r>
                      <a:endParaRPr lang="it-IT" sz="105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2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La nozione di co- variazione.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 Dalla teoria alla pratica in aula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II ciclo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 err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Bagossi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700" b="1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3</a:t>
                      </a:r>
                      <a:endParaRPr lang="it-IT" sz="70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31703" marR="31703" marT="31703" marB="317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 err="1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webinar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 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244061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alibri"/>
                          <a:ea typeface="Calibri"/>
                        </a:rPr>
                        <a:t>26</a:t>
                      </a:r>
                      <a:endParaRPr lang="it-IT" sz="105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libri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24125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113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/>
              <a:t>PARTECIPANTI SEMINARI </a:t>
            </a:r>
            <a:br>
              <a:rPr lang="it-IT" sz="3600" b="1" dirty="0" smtClean="0"/>
            </a:br>
            <a:r>
              <a:rPr lang="it-IT" sz="3600" b="1" dirty="0" smtClean="0"/>
              <a:t>PER DOCENTI DI TUTTI GLI ORDINI SCOLASTICI</a:t>
            </a:r>
            <a:endParaRPr lang="it-IT" sz="3600" b="1" dirty="0"/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334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mtClean="0"/>
              <a:t>PARTECIPANTI SEMINARI </a:t>
            </a:r>
            <a:br>
              <a:rPr lang="it-IT" smtClean="0"/>
            </a:br>
            <a:r>
              <a:rPr lang="it-IT" smtClean="0"/>
              <a:t>PER DOCENTI II </a:t>
            </a:r>
            <a:r>
              <a:rPr lang="it-IT" dirty="0" smtClean="0"/>
              <a:t>CICLO  </a:t>
            </a:r>
            <a:endParaRPr lang="it-IT" dirty="0"/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83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892</TotalTime>
  <Words>124</Words>
  <Application>Microsoft Office PowerPoint</Application>
  <PresentationFormat>Presentazione su schermo (4:3)</PresentationFormat>
  <Paragraphs>237</Paragraphs>
  <Slides>7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Tema di Office</vt:lpstr>
      <vt:lpstr>MATHESIS  Sezione di Ferrara</vt:lpstr>
      <vt:lpstr>ISCRITTI NEL CORSO DEGLI ANNI</vt:lpstr>
      <vt:lpstr>ATTIVITA’ DI FORMAZIONE </vt:lpstr>
      <vt:lpstr>DETTAGLIO ATTIVITA’</vt:lpstr>
      <vt:lpstr>Presentazione standard di PowerPoint</vt:lpstr>
      <vt:lpstr>PARTECIPANTI SEMINARI  PER DOCENTI DI TUTTI GLI ORDINI SCOLASTICI</vt:lpstr>
      <vt:lpstr>PARTECIPANTI SEMINARI  PER DOCENTI II CICLO  </vt:lpstr>
    </vt:vector>
  </TitlesOfParts>
  <Company>Administrator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Sezione di Ferrara</dc:title>
  <dc:creator>utente</dc:creator>
  <cp:lastModifiedBy>antonella</cp:lastModifiedBy>
  <cp:revision>70</cp:revision>
  <dcterms:created xsi:type="dcterms:W3CDTF">2017-02-22T12:24:12Z</dcterms:created>
  <dcterms:modified xsi:type="dcterms:W3CDTF">2021-04-13T14:55:44Z</dcterms:modified>
</cp:coreProperties>
</file>