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2" r:id="rId4"/>
    <p:sldId id="266" r:id="rId5"/>
    <p:sldId id="267" r:id="rId6"/>
    <p:sldId id="271" r:id="rId7"/>
    <p:sldId id="268" r:id="rId8"/>
    <p:sldId id="269" r:id="rId9"/>
    <p:sldId id="272" r:id="rId1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150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2400" cy="1470025"/>
          </a:xfrm>
        </p:spPr>
        <p:txBody>
          <a:bodyPr/>
          <a:lstStyle/>
          <a:p>
            <a:r>
              <a:rPr lang="it-IT" b="1" dirty="0" smtClean="0">
                <a:solidFill>
                  <a:schemeClr val="tx2"/>
                </a:solidFill>
              </a:rPr>
              <a:t>MATHESIS</a:t>
            </a:r>
            <a:br>
              <a:rPr lang="it-IT" b="1" dirty="0" smtClean="0">
                <a:solidFill>
                  <a:schemeClr val="tx2"/>
                </a:solidFill>
              </a:rPr>
            </a:b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>
                <a:solidFill>
                  <a:schemeClr val="tx2"/>
                </a:solidFill>
              </a:rPr>
              <a:t>Sezione di Ferrara</a:t>
            </a:r>
            <a:endParaRPr lang="it-IT" dirty="0">
              <a:solidFill>
                <a:schemeClr val="tx2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b="1" dirty="0" smtClean="0">
                <a:solidFill>
                  <a:schemeClr val="tx1"/>
                </a:solidFill>
              </a:rPr>
              <a:t>Assemblea annuale </a:t>
            </a:r>
          </a:p>
          <a:p>
            <a:pPr algn="r"/>
            <a:endParaRPr lang="it-IT" sz="2400" b="1" dirty="0" smtClean="0">
              <a:solidFill>
                <a:schemeClr val="tx1"/>
              </a:solidFill>
            </a:endParaRPr>
          </a:p>
          <a:p>
            <a:pPr algn="r"/>
            <a:r>
              <a:rPr lang="it-IT" sz="2400" b="1" dirty="0" smtClean="0">
                <a:solidFill>
                  <a:schemeClr val="tx1"/>
                </a:solidFill>
              </a:rPr>
              <a:t>9 marzo 2018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solidFill>
                  <a:srgbClr val="0070C0"/>
                </a:solidFill>
              </a:rPr>
              <a:t>ATTIVITA’ </a:t>
            </a:r>
            <a:r>
              <a:rPr lang="it-IT" dirty="0" err="1" smtClean="0">
                <a:solidFill>
                  <a:srgbClr val="0070C0"/>
                </a:solidFill>
              </a:rPr>
              <a:t>DI</a:t>
            </a:r>
            <a:r>
              <a:rPr lang="it-IT" dirty="0" smtClean="0">
                <a:solidFill>
                  <a:srgbClr val="0070C0"/>
                </a:solidFill>
              </a:rPr>
              <a:t> FORMAZIONE 2016/2017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>
              <a:buNone/>
            </a:pPr>
            <a:endParaRPr lang="it-IT" b="1" dirty="0" smtClean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it-IT" b="1" dirty="0" smtClean="0">
                <a:solidFill>
                  <a:srgbClr val="FF0000"/>
                </a:solidFill>
              </a:rPr>
              <a:t>SEMINARI/CORSI-LABORATORI:</a:t>
            </a:r>
          </a:p>
          <a:p>
            <a:pPr lvl="0">
              <a:buNone/>
            </a:pPr>
            <a:r>
              <a:rPr lang="it-IT" b="1" dirty="0" smtClean="0"/>
              <a:t> </a:t>
            </a:r>
            <a:endParaRPr lang="it-IT" dirty="0" smtClean="0"/>
          </a:p>
          <a:p>
            <a:pPr lvl="0">
              <a:buFont typeface="Wingdings" pitchFamily="2" charset="2"/>
              <a:buChar char="§"/>
            </a:pPr>
            <a:r>
              <a:rPr lang="it-IT" dirty="0" smtClean="0"/>
              <a:t>19 incontri di tre ore ciascuno= 69 ore di formazione in sede</a:t>
            </a:r>
          </a:p>
          <a:p>
            <a:pPr lvl="0">
              <a:buFont typeface="Wingdings" pitchFamily="2" charset="2"/>
              <a:buChar char="§"/>
            </a:pPr>
            <a:endParaRPr lang="it-IT" dirty="0" smtClean="0"/>
          </a:p>
          <a:p>
            <a:pPr lvl="0">
              <a:buFont typeface="Wingdings" pitchFamily="2" charset="2"/>
              <a:buChar char="§"/>
            </a:pPr>
            <a:r>
              <a:rPr lang="it-IT" dirty="0" smtClean="0"/>
              <a:t>corso “</a:t>
            </a:r>
            <a:r>
              <a:rPr lang="it-IT" dirty="0" err="1" smtClean="0"/>
              <a:t>Ombragioco</a:t>
            </a:r>
            <a:r>
              <a:rPr lang="it-IT" dirty="0" smtClean="0"/>
              <a:t>” presso l’Istituto comprensivo di Bondeno (8 incontri di formazione, 32 ore  di progettazione e sperimentazione nelle classi)</a:t>
            </a:r>
          </a:p>
          <a:p>
            <a:pPr>
              <a:buNone/>
            </a:pPr>
            <a:r>
              <a:rPr lang="it-IT" b="1" dirty="0" smtClean="0"/>
              <a:t> </a:t>
            </a:r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82960"/>
          </a:xfrm>
        </p:spPr>
        <p:txBody>
          <a:bodyPr>
            <a:normAutofit/>
          </a:bodyPr>
          <a:lstStyle/>
          <a:p>
            <a:endParaRPr lang="it-IT" sz="2800" b="1" dirty="0"/>
          </a:p>
        </p:txBody>
      </p:sp>
      <p:graphicFrame>
        <p:nvGraphicFramePr>
          <p:cNvPr id="8" name="Segnaposto contenuto 7"/>
          <p:cNvGraphicFramePr>
            <a:graphicFrameLocks noGrp="1"/>
          </p:cNvGraphicFramePr>
          <p:nvPr>
            <p:ph idx="1"/>
          </p:nvPr>
        </p:nvGraphicFramePr>
        <p:xfrm>
          <a:off x="467544" y="404664"/>
          <a:ext cx="8229600" cy="6080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8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0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TEMA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TARGET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0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>
                          <a:latin typeface="Calibri"/>
                          <a:ea typeface="Times New Roman"/>
                          <a:cs typeface="Calibri"/>
                        </a:rPr>
                        <a:t>Workshop sulle metodologie cooperative </a:t>
                      </a:r>
                      <a:endParaRPr lang="it-IT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dirty="0" smtClean="0">
                          <a:latin typeface="Calibri"/>
                          <a:ea typeface="Times New Roman"/>
                          <a:cs typeface="Calibri"/>
                        </a:rPr>
                        <a:t>Corso/laboratorio: 2 </a:t>
                      </a:r>
                      <a:r>
                        <a:rPr lang="it-IT" sz="900" dirty="0">
                          <a:latin typeface="Calibri"/>
                          <a:ea typeface="Times New Roman"/>
                          <a:cs typeface="Calibri"/>
                        </a:rPr>
                        <a:t>incontri</a:t>
                      </a:r>
                      <a:endParaRPr lang="it-IT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Tutti gli ordini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0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>
                          <a:latin typeface="Calibri"/>
                          <a:ea typeface="Times New Roman"/>
                          <a:cs typeface="Calibri"/>
                        </a:rPr>
                        <a:t>Luci e ombre  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0" dirty="0"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it-IT" sz="900" dirty="0" smtClean="0">
                          <a:latin typeface="+mn-lt"/>
                          <a:ea typeface="Times New Roman"/>
                          <a:cs typeface="Calibri"/>
                        </a:rPr>
                        <a:t>Corso/laboratorio: 2 incontri</a:t>
                      </a:r>
                      <a:endParaRPr lang="it-IT" sz="11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Tutti gli ordini e tutte le discipline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0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 err="1">
                          <a:latin typeface="Calibri"/>
                          <a:ea typeface="Times New Roman"/>
                          <a:cs typeface="Times New Roman"/>
                        </a:rPr>
                        <a:t>Philosophy</a:t>
                      </a:r>
                      <a:r>
                        <a:rPr lang="it-IT" sz="12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it-IT" sz="1200" b="1" dirty="0" err="1">
                          <a:latin typeface="Calibri"/>
                          <a:ea typeface="Times New Roman"/>
                          <a:cs typeface="Times New Roman"/>
                        </a:rPr>
                        <a:t>for</a:t>
                      </a:r>
                      <a:r>
                        <a:rPr lang="it-IT" sz="12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it-IT" sz="1200" b="1" dirty="0" err="1">
                          <a:latin typeface="Calibri"/>
                          <a:ea typeface="Times New Roman"/>
                          <a:cs typeface="Times New Roman"/>
                        </a:rPr>
                        <a:t>children</a:t>
                      </a:r>
                      <a:endParaRPr lang="it-IT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dirty="0" smtClean="0">
                          <a:latin typeface="Calibri"/>
                          <a:ea typeface="Times New Roman"/>
                          <a:cs typeface="Calibri"/>
                        </a:rPr>
                        <a:t>Seminario: 2 </a:t>
                      </a:r>
                      <a:r>
                        <a:rPr lang="it-IT" sz="900" dirty="0">
                          <a:latin typeface="Calibri"/>
                          <a:ea typeface="Times New Roman"/>
                          <a:cs typeface="Calibri"/>
                        </a:rPr>
                        <a:t>incontri</a:t>
                      </a:r>
                      <a:endParaRPr lang="it-IT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Tutti gli ordini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0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 err="1">
                          <a:latin typeface="Calibri"/>
                          <a:ea typeface="Times New Roman"/>
                          <a:cs typeface="Times New Roman"/>
                        </a:rPr>
                        <a:t>GeoGebra</a:t>
                      </a:r>
                      <a:endParaRPr lang="it-IT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dirty="0" smtClean="0">
                          <a:latin typeface="Calibri"/>
                          <a:ea typeface="Times New Roman"/>
                          <a:cs typeface="Calibri"/>
                        </a:rPr>
                        <a:t>Corso/laboratorio: 3 </a:t>
                      </a:r>
                      <a:r>
                        <a:rPr lang="it-IT" sz="900" dirty="0">
                          <a:latin typeface="Calibri"/>
                          <a:ea typeface="Times New Roman"/>
                          <a:cs typeface="Calibri"/>
                        </a:rPr>
                        <a:t>incontri</a:t>
                      </a:r>
                      <a:endParaRPr lang="it-IT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I ciclo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0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 err="1">
                          <a:latin typeface="Calibri"/>
                          <a:ea typeface="Times New Roman"/>
                          <a:cs typeface="Times New Roman"/>
                        </a:rPr>
                        <a:t>GeoGebra</a:t>
                      </a:r>
                      <a:r>
                        <a:rPr lang="it-IT" sz="1200" b="1" dirty="0">
                          <a:latin typeface="Calibri"/>
                          <a:ea typeface="Times New Roman"/>
                          <a:cs typeface="Times New Roman"/>
                        </a:rPr>
                        <a:t>  3 D</a:t>
                      </a:r>
                      <a:endParaRPr lang="it-IT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dirty="0" smtClean="0">
                          <a:latin typeface="+mn-lt"/>
                          <a:ea typeface="Times New Roman"/>
                          <a:cs typeface="Calibri"/>
                        </a:rPr>
                        <a:t>Corso/laboratorio: 2 incontri</a:t>
                      </a:r>
                      <a:endParaRPr lang="it-IT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I ciclo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0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 err="1">
                          <a:latin typeface="Calibri"/>
                          <a:ea typeface="Times New Roman"/>
                          <a:cs typeface="Times New Roman"/>
                        </a:rPr>
                        <a:t>GeoGebra</a:t>
                      </a:r>
                      <a:endParaRPr lang="it-IT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dirty="0" smtClean="0">
                          <a:latin typeface="Calibri"/>
                          <a:ea typeface="Times New Roman"/>
                          <a:cs typeface="Calibri"/>
                        </a:rPr>
                        <a:t>Corso/laboratorio: 2 </a:t>
                      </a:r>
                      <a:r>
                        <a:rPr lang="it-IT" sz="900" dirty="0">
                          <a:latin typeface="Calibri"/>
                          <a:ea typeface="Times New Roman"/>
                          <a:cs typeface="Calibri"/>
                        </a:rPr>
                        <a:t>incontri</a:t>
                      </a:r>
                      <a:endParaRPr lang="it-IT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II ciclo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0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 err="1">
                          <a:latin typeface="Calibri"/>
                          <a:ea typeface="Times New Roman"/>
                          <a:cs typeface="Times New Roman"/>
                        </a:rPr>
                        <a:t>GeoGebra</a:t>
                      </a:r>
                      <a:r>
                        <a:rPr lang="it-IT" sz="1200" b="1" dirty="0">
                          <a:latin typeface="Calibri"/>
                          <a:ea typeface="Times New Roman"/>
                          <a:cs typeface="Times New Roman"/>
                        </a:rPr>
                        <a:t>  3 D</a:t>
                      </a:r>
                      <a:endParaRPr lang="it-IT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dirty="0" smtClean="0">
                          <a:latin typeface="+mn-lt"/>
                          <a:ea typeface="Times New Roman"/>
                          <a:cs typeface="Calibri"/>
                        </a:rPr>
                        <a:t>Corso/laboratorio: 2 incontri</a:t>
                      </a:r>
                      <a:endParaRPr lang="it-IT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II  ciclo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169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Conoscenze e competenze matematiche nelle prove Invalsi </a:t>
                      </a:r>
                      <a:endParaRPr lang="it-IT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dirty="0" smtClean="0">
                          <a:latin typeface="Calibri"/>
                          <a:ea typeface="Times New Roman"/>
                          <a:cs typeface="Calibri"/>
                        </a:rPr>
                        <a:t>Seminario: 1 </a:t>
                      </a:r>
                      <a:r>
                        <a:rPr lang="it-IT" sz="900" dirty="0">
                          <a:latin typeface="Calibri"/>
                          <a:ea typeface="Times New Roman"/>
                          <a:cs typeface="Calibri"/>
                        </a:rPr>
                        <a:t>incontro</a:t>
                      </a:r>
                      <a:endParaRPr lang="it-IT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Tutti gli ordini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0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>
                          <a:latin typeface="Calibri"/>
                          <a:ea typeface="Times New Roman"/>
                          <a:cs typeface="Calibri"/>
                        </a:rPr>
                        <a:t>L’algebra nella matematica islamica (</a:t>
                      </a:r>
                      <a:r>
                        <a:rPr lang="it-IT" sz="1200" b="1" dirty="0" err="1">
                          <a:latin typeface="Calibri"/>
                          <a:ea typeface="Times New Roman"/>
                          <a:cs typeface="Calibri"/>
                        </a:rPr>
                        <a:t>lX-XVsec</a:t>
                      </a:r>
                      <a:r>
                        <a:rPr lang="it-IT" sz="1200" b="1" dirty="0">
                          <a:latin typeface="Calibri"/>
                          <a:ea typeface="Times New Roman"/>
                          <a:cs typeface="Calibri"/>
                        </a:rPr>
                        <a:t>) </a:t>
                      </a:r>
                      <a:endParaRPr lang="it-IT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dirty="0">
                          <a:latin typeface="Calibri"/>
                          <a:ea typeface="Times New Roman"/>
                          <a:cs typeface="Calibri"/>
                        </a:rPr>
                        <a:t>conferenza</a:t>
                      </a:r>
                      <a:endParaRPr lang="it-IT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Tutti gli ordini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00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>
                          <a:latin typeface="Calibri"/>
                          <a:ea typeface="Times New Roman"/>
                          <a:cs typeface="Calibri"/>
                        </a:rPr>
                        <a:t>Storia degli insegnamenti matematici in Italia</a:t>
                      </a:r>
                      <a:endParaRPr lang="it-IT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dirty="0">
                          <a:latin typeface="Calibri"/>
                          <a:ea typeface="Times New Roman"/>
                          <a:cs typeface="Calibri"/>
                        </a:rPr>
                        <a:t>Seminario con 2 interventi</a:t>
                      </a:r>
                      <a:endParaRPr lang="it-IT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Tutti gli ordini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 err="1">
                          <a:latin typeface="Calibri"/>
                          <a:ea typeface="Times New Roman"/>
                          <a:cs typeface="Calibri"/>
                        </a:rPr>
                        <a:t>Flipped</a:t>
                      </a:r>
                      <a:r>
                        <a:rPr lang="it-IT" sz="1200" b="1" dirty="0"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it-IT" sz="1200" b="1" dirty="0" err="1">
                          <a:latin typeface="Calibri"/>
                          <a:ea typeface="Times New Roman"/>
                          <a:cs typeface="Calibri"/>
                        </a:rPr>
                        <a:t>teaching</a:t>
                      </a:r>
                      <a:endParaRPr lang="it-IT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dirty="0">
                          <a:latin typeface="Calibri"/>
                          <a:ea typeface="Times New Roman"/>
                          <a:cs typeface="Calibri"/>
                        </a:rPr>
                        <a:t>Seminario laboratorio </a:t>
                      </a:r>
                      <a:endParaRPr lang="it-IT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Tutti gli ordini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it-IT" dirty="0" smtClean="0">
                <a:solidFill>
                  <a:srgbClr val="0070C0"/>
                </a:solidFill>
              </a:rPr>
              <a:t>PARTECIPAZIONE</a:t>
            </a:r>
            <a:endParaRPr lang="it-IT" dirty="0">
              <a:solidFill>
                <a:srgbClr val="0070C0"/>
              </a:solidFill>
            </a:endParaRP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4331942"/>
              </p:ext>
            </p:extLst>
          </p:nvPr>
        </p:nvGraphicFramePr>
        <p:xfrm>
          <a:off x="467544" y="980728"/>
          <a:ext cx="8229600" cy="59138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92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76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dirty="0">
                          <a:effectLst/>
                        </a:rPr>
                        <a:t>TIPOLOGIA DI INCONTRO</a:t>
                      </a:r>
                      <a:endParaRPr lang="it-IT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dirty="0">
                          <a:effectLst/>
                        </a:rPr>
                        <a:t>TEMA</a:t>
                      </a:r>
                      <a:endParaRPr lang="it-IT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dirty="0">
                          <a:effectLst/>
                        </a:rPr>
                        <a:t>PRESENZE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dirty="0">
                          <a:effectLst/>
                        </a:rPr>
                        <a:t>per incontro</a:t>
                      </a:r>
                      <a:endParaRPr lang="it-IT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877">
                <a:tc row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800" dirty="0">
                          <a:effectLst/>
                        </a:rPr>
                        <a:t>SEMINARI</a:t>
                      </a:r>
                      <a:endParaRPr lang="it-IT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b="1" dirty="0" err="1">
                          <a:effectLst/>
                        </a:rPr>
                        <a:t>Philosophy</a:t>
                      </a:r>
                      <a:r>
                        <a:rPr lang="it-IT" sz="1100" b="1" dirty="0">
                          <a:effectLst/>
                        </a:rPr>
                        <a:t> for </a:t>
                      </a:r>
                      <a:r>
                        <a:rPr lang="it-IT" sz="1100" b="1" dirty="0" err="1">
                          <a:effectLst/>
                        </a:rPr>
                        <a:t>Children</a:t>
                      </a:r>
                      <a:r>
                        <a:rPr lang="it-IT" sz="1100" b="1" dirty="0">
                          <a:effectLst/>
                        </a:rPr>
                        <a:t>   </a:t>
                      </a:r>
                      <a:r>
                        <a:rPr lang="it-IT" sz="1100" b="0" dirty="0">
                          <a:effectLst/>
                        </a:rPr>
                        <a:t>( 2 incontri, tutti gli ordini</a:t>
                      </a:r>
                      <a:r>
                        <a:rPr lang="it-IT" sz="1100" b="0" dirty="0" smtClean="0">
                          <a:effectLst/>
                        </a:rPr>
                        <a:t>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it-IT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24          12</a:t>
                      </a:r>
                      <a:endParaRPr lang="it-IT" sz="1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87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b="1" dirty="0">
                          <a:effectLst/>
                        </a:rPr>
                        <a:t>Conoscenze e competenze matematiche nelle prove Invalsi </a:t>
                      </a:r>
                      <a:r>
                        <a:rPr lang="it-IT" sz="1100" b="0" dirty="0">
                          <a:effectLst/>
                        </a:rPr>
                        <a:t>( I e II ciclo</a:t>
                      </a:r>
                      <a:r>
                        <a:rPr lang="it-IT" sz="1100" b="0" dirty="0" smtClean="0">
                          <a:effectLst/>
                        </a:rPr>
                        <a:t>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it-IT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18 </a:t>
                      </a:r>
                      <a:endParaRPr lang="it-IT" sz="1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754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b="1" dirty="0" err="1">
                          <a:effectLst/>
                        </a:rPr>
                        <a:t>Flipped</a:t>
                      </a:r>
                      <a:r>
                        <a:rPr lang="it-IT" sz="1100" b="1" dirty="0">
                          <a:effectLst/>
                        </a:rPr>
                        <a:t> </a:t>
                      </a:r>
                      <a:r>
                        <a:rPr lang="it-IT" sz="1100" b="1" dirty="0" err="1">
                          <a:effectLst/>
                        </a:rPr>
                        <a:t>learning</a:t>
                      </a:r>
                      <a:r>
                        <a:rPr lang="it-IT" sz="1100" b="1" dirty="0">
                          <a:effectLst/>
                        </a:rPr>
                        <a:t>: non solo una moda. In cosa consiste e come </a:t>
                      </a:r>
                      <a:r>
                        <a:rPr lang="it-IT" sz="1100" b="1" dirty="0" smtClean="0">
                          <a:effectLst/>
                        </a:rPr>
                        <a:t>applicarla</a:t>
                      </a:r>
                      <a:r>
                        <a:rPr lang="it-IT" sz="1100" b="1" baseline="0" dirty="0" smtClean="0">
                          <a:effectLst/>
                        </a:rPr>
                        <a:t> </a:t>
                      </a:r>
                      <a:r>
                        <a:rPr lang="it-IT" sz="1100" b="1" dirty="0" smtClean="0">
                          <a:effectLst/>
                        </a:rPr>
                        <a:t>(</a:t>
                      </a:r>
                      <a:r>
                        <a:rPr lang="it-IT" sz="1100" b="0" dirty="0" smtClean="0">
                          <a:effectLst/>
                        </a:rPr>
                        <a:t>2 </a:t>
                      </a:r>
                      <a:r>
                        <a:rPr lang="it-IT" sz="1100" b="0" dirty="0">
                          <a:effectLst/>
                        </a:rPr>
                        <a:t>formatori, tutti gli ordini)</a:t>
                      </a:r>
                      <a:endParaRPr lang="it-IT" sz="11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endParaRPr lang="it-IT" sz="1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7754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dirty="0">
                          <a:effectLst/>
                        </a:rPr>
                        <a:t>Attraverso la storia degli insegnamenti matematici in Italia </a:t>
                      </a:r>
                      <a:r>
                        <a:rPr lang="it-IT" sz="1100" b="0" dirty="0">
                          <a:effectLst/>
                        </a:rPr>
                        <a:t>( tutti gli ordini</a:t>
                      </a:r>
                      <a:r>
                        <a:rPr lang="it-IT" sz="1100" b="0" dirty="0" smtClean="0">
                          <a:effectLst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dirty="0">
                          <a:effectLst/>
                        </a:rPr>
                        <a:t> </a:t>
                      </a:r>
                      <a:endParaRPr lang="it-IT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13</a:t>
                      </a:r>
                      <a:endParaRPr lang="it-IT" sz="1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7754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dirty="0">
                          <a:effectLst/>
                        </a:rPr>
                        <a:t>L’algebra nella matematica islamica (IX-</a:t>
                      </a:r>
                      <a:r>
                        <a:rPr lang="it-IT" sz="1100" b="1" dirty="0" err="1">
                          <a:effectLst/>
                        </a:rPr>
                        <a:t>XVsec</a:t>
                      </a:r>
                      <a:r>
                        <a:rPr lang="it-IT" sz="1100" b="1" dirty="0">
                          <a:effectLst/>
                        </a:rPr>
                        <a:t>) </a:t>
                      </a:r>
                      <a:r>
                        <a:rPr lang="it-IT" sz="1100" b="0" dirty="0">
                          <a:effectLst/>
                        </a:rPr>
                        <a:t>( tutti gli ordini)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b="0" dirty="0">
                          <a:effectLst/>
                        </a:rPr>
                        <a:t> </a:t>
                      </a:r>
                      <a:endParaRPr lang="it-IT" sz="11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35</a:t>
                      </a:r>
                      <a:endParaRPr lang="it-IT" sz="1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6632">
                <a:tc rowSpan="6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800" dirty="0">
                          <a:effectLst/>
                        </a:rPr>
                        <a:t>CORSI/LABORATORI</a:t>
                      </a:r>
                      <a:endParaRPr lang="it-IT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dirty="0">
                          <a:effectLst/>
                        </a:rPr>
                        <a:t>Workshop sulle metodologie cooperative </a:t>
                      </a:r>
                      <a:r>
                        <a:rPr lang="it-IT" sz="1100" b="0" dirty="0">
                          <a:effectLst/>
                        </a:rPr>
                        <a:t>(2 incontri, tutti gli ordini e tutte le discipline)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b="0" dirty="0">
                          <a:effectLst/>
                        </a:rPr>
                        <a:t> </a:t>
                      </a:r>
                      <a:endParaRPr lang="it-IT" sz="11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40          26</a:t>
                      </a:r>
                      <a:endParaRPr lang="it-IT" sz="1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887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b="1" dirty="0">
                          <a:effectLst/>
                        </a:rPr>
                        <a:t>Luce e Ombre </a:t>
                      </a:r>
                      <a:r>
                        <a:rPr lang="it-IT" sz="1100" b="0" dirty="0">
                          <a:effectLst/>
                        </a:rPr>
                        <a:t>(2 incontri,  tutti gli ordini e tutte le discipline</a:t>
                      </a:r>
                      <a:r>
                        <a:rPr lang="it-IT" sz="1100" b="0" dirty="0" smtClean="0">
                          <a:effectLst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it-IT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11          8</a:t>
                      </a:r>
                      <a:endParaRPr lang="it-IT" sz="1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887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b="1" dirty="0" err="1">
                          <a:effectLst/>
                        </a:rPr>
                        <a:t>GeoGebra</a:t>
                      </a:r>
                      <a:r>
                        <a:rPr lang="it-IT" sz="1100" b="1" dirty="0">
                          <a:effectLst/>
                        </a:rPr>
                        <a:t>   </a:t>
                      </a:r>
                      <a:r>
                        <a:rPr lang="it-IT" sz="1100" b="0" dirty="0">
                          <a:effectLst/>
                        </a:rPr>
                        <a:t>( 3 incontri, I ciclo</a:t>
                      </a:r>
                      <a:r>
                        <a:rPr lang="it-IT" sz="1100" b="0" dirty="0" smtClean="0">
                          <a:effectLst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it-IT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12         11         7</a:t>
                      </a:r>
                      <a:endParaRPr lang="it-IT" sz="1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887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b="1" dirty="0" err="1">
                          <a:effectLst/>
                        </a:rPr>
                        <a:t>GeoGebra</a:t>
                      </a:r>
                      <a:r>
                        <a:rPr lang="it-IT" sz="1100" b="1" dirty="0">
                          <a:effectLst/>
                        </a:rPr>
                        <a:t> 3D </a:t>
                      </a:r>
                      <a:r>
                        <a:rPr lang="it-IT" sz="1100" b="1" baseline="0" dirty="0" smtClean="0">
                          <a:effectLst/>
                        </a:rPr>
                        <a:t> </a:t>
                      </a:r>
                      <a:r>
                        <a:rPr lang="it-IT" sz="1100" b="1" dirty="0" smtClean="0">
                          <a:effectLst/>
                        </a:rPr>
                        <a:t> </a:t>
                      </a:r>
                      <a:r>
                        <a:rPr lang="it-IT" sz="1100" b="0" dirty="0">
                          <a:effectLst/>
                        </a:rPr>
                        <a:t>(2 incontri,  I ciclo</a:t>
                      </a:r>
                      <a:r>
                        <a:rPr lang="it-IT" sz="1100" b="0" dirty="0" smtClean="0">
                          <a:effectLst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it-IT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9         9</a:t>
                      </a:r>
                      <a:endParaRPr lang="it-IT" sz="1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887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b="1" dirty="0" err="1">
                          <a:effectLst/>
                        </a:rPr>
                        <a:t>GeoGebra</a:t>
                      </a:r>
                      <a:r>
                        <a:rPr lang="it-IT" sz="1100" b="1" dirty="0">
                          <a:effectLst/>
                        </a:rPr>
                        <a:t> </a:t>
                      </a:r>
                      <a:r>
                        <a:rPr lang="it-IT" sz="1100" b="1" baseline="0" dirty="0" smtClean="0">
                          <a:effectLst/>
                        </a:rPr>
                        <a:t> </a:t>
                      </a:r>
                      <a:r>
                        <a:rPr lang="it-IT" sz="1100" b="1" dirty="0" smtClean="0">
                          <a:effectLst/>
                        </a:rPr>
                        <a:t> </a:t>
                      </a:r>
                      <a:r>
                        <a:rPr lang="it-IT" sz="1100" b="0" dirty="0" smtClean="0">
                          <a:effectLst/>
                        </a:rPr>
                        <a:t>(2  incontri</a:t>
                      </a:r>
                      <a:r>
                        <a:rPr lang="it-IT" sz="1100" b="0" dirty="0">
                          <a:effectLst/>
                        </a:rPr>
                        <a:t>, </a:t>
                      </a:r>
                      <a:r>
                        <a:rPr lang="it-IT" sz="1100" b="0" dirty="0" err="1">
                          <a:effectLst/>
                        </a:rPr>
                        <a:t>sec.II</a:t>
                      </a:r>
                      <a:r>
                        <a:rPr lang="it-IT" sz="1100" b="0" dirty="0">
                          <a:effectLst/>
                        </a:rPr>
                        <a:t> </a:t>
                      </a:r>
                      <a:r>
                        <a:rPr lang="it-IT" sz="1100" b="0" dirty="0" smtClean="0">
                          <a:effectLst/>
                        </a:rPr>
                        <a:t>grado)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it-IT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8         6</a:t>
                      </a:r>
                      <a:endParaRPr lang="it-IT" sz="1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887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b="1" dirty="0" err="1">
                          <a:effectLst/>
                        </a:rPr>
                        <a:t>GeoGebra</a:t>
                      </a:r>
                      <a:r>
                        <a:rPr lang="it-IT" sz="1100" b="1" dirty="0">
                          <a:effectLst/>
                        </a:rPr>
                        <a:t> 3D  </a:t>
                      </a:r>
                      <a:r>
                        <a:rPr lang="it-IT" sz="1100" b="0" dirty="0">
                          <a:effectLst/>
                        </a:rPr>
                        <a:t>(2 incontri, </a:t>
                      </a:r>
                      <a:r>
                        <a:rPr lang="it-IT" sz="1100" b="0" dirty="0" err="1">
                          <a:effectLst/>
                        </a:rPr>
                        <a:t>sec.II</a:t>
                      </a:r>
                      <a:r>
                        <a:rPr lang="it-IT" sz="1100" b="0" dirty="0">
                          <a:effectLst/>
                        </a:rPr>
                        <a:t> grado</a:t>
                      </a:r>
                      <a:r>
                        <a:rPr lang="it-IT" sz="1100" b="0" dirty="0" smtClean="0">
                          <a:effectLst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it-IT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11         9</a:t>
                      </a:r>
                      <a:endParaRPr lang="it-IT" sz="1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77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800">
                          <a:effectLst/>
                        </a:rPr>
                        <a:t>PERCORSO DI RICERCA DIDATTICA</a:t>
                      </a:r>
                      <a:endParaRPr lang="it-IT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b="1" dirty="0" err="1">
                          <a:effectLst/>
                        </a:rPr>
                        <a:t>Ombragioco</a:t>
                      </a:r>
                      <a:r>
                        <a:rPr lang="it-IT" sz="1100" b="1" dirty="0">
                          <a:effectLst/>
                        </a:rPr>
                        <a:t> </a:t>
                      </a:r>
                      <a:r>
                        <a:rPr lang="it-IT" sz="1100" b="0" dirty="0">
                          <a:effectLst/>
                        </a:rPr>
                        <a:t>(8 di formazione, 32 di progettazione e sperimentazione  nelle classi, I ciclo)</a:t>
                      </a:r>
                      <a:endParaRPr lang="it-IT" sz="11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800" dirty="0">
                          <a:effectLst/>
                        </a:rPr>
                        <a:t> </a:t>
                      </a:r>
                      <a:endParaRPr lang="it-IT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29" marR="64729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ISCRITTI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endParaRPr lang="it-IT" b="1" dirty="0" smtClean="0"/>
          </a:p>
          <a:p>
            <a:pPr lvl="0"/>
            <a:r>
              <a:rPr lang="it-IT" b="1" dirty="0" smtClean="0"/>
              <a:t>2015/2016</a:t>
            </a:r>
            <a:r>
              <a:rPr lang="it-IT" b="1" dirty="0"/>
              <a:t>: </a:t>
            </a:r>
            <a:r>
              <a:rPr lang="it-IT" b="1" dirty="0" smtClean="0"/>
              <a:t>54</a:t>
            </a:r>
            <a:endParaRPr lang="it-IT" b="1" dirty="0"/>
          </a:p>
          <a:p>
            <a:pPr lvl="0"/>
            <a:r>
              <a:rPr lang="it-IT" b="1" dirty="0"/>
              <a:t>2016/2017: </a:t>
            </a:r>
            <a:r>
              <a:rPr lang="it-IT" b="1" dirty="0" smtClean="0"/>
              <a:t>68</a:t>
            </a:r>
          </a:p>
          <a:p>
            <a:pPr lvl="0"/>
            <a:r>
              <a:rPr lang="it-IT" b="1" dirty="0" smtClean="0">
                <a:solidFill>
                  <a:srgbClr val="FF0000"/>
                </a:solidFill>
              </a:rPr>
              <a:t>2017/ 2018: 47</a:t>
            </a:r>
            <a:endParaRPr lang="it-IT" b="1" dirty="0">
              <a:solidFill>
                <a:srgbClr val="FF0000"/>
              </a:solidFill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904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>
                <a:solidFill>
                  <a:srgbClr val="0070C0"/>
                </a:solidFill>
              </a:rPr>
              <a:t>ATTIVITA’ DI FORMAZIONE </a:t>
            </a:r>
            <a:r>
              <a:rPr lang="it-IT" dirty="0" smtClean="0">
                <a:solidFill>
                  <a:srgbClr val="0070C0"/>
                </a:solidFill>
              </a:rPr>
              <a:t>2017/2018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it-IT" sz="2800" b="1" dirty="0" smtClean="0">
                <a:solidFill>
                  <a:srgbClr val="FF0000"/>
                </a:solidFill>
              </a:rPr>
              <a:t>SEMINARI  _  CORSI-LABORATORI _ BUONE PRATICHE</a:t>
            </a:r>
            <a:endParaRPr lang="it-IT" dirty="0"/>
          </a:p>
          <a:p>
            <a:pPr lvl="0">
              <a:buFont typeface="Wingdings" pitchFamily="2" charset="2"/>
              <a:buChar char="§"/>
            </a:pPr>
            <a:r>
              <a:rPr lang="it-IT" dirty="0" smtClean="0"/>
              <a:t>18 </a:t>
            </a:r>
            <a:r>
              <a:rPr lang="it-IT" dirty="0"/>
              <a:t>incontri </a:t>
            </a:r>
            <a:r>
              <a:rPr lang="it-IT" dirty="0" smtClean="0"/>
              <a:t>di tre ore ciascuno= 54 </a:t>
            </a:r>
            <a:r>
              <a:rPr lang="it-IT" dirty="0"/>
              <a:t>ore di formazione in </a:t>
            </a:r>
            <a:r>
              <a:rPr lang="it-IT" dirty="0" smtClean="0"/>
              <a:t>sede, di cui</a:t>
            </a:r>
          </a:p>
          <a:p>
            <a:pPr marL="0" lvl="0" indent="0">
              <a:buNone/>
            </a:pPr>
            <a:endParaRPr lang="it-IT" dirty="0" smtClean="0"/>
          </a:p>
          <a:p>
            <a:pPr lvl="0">
              <a:buFont typeface="Wingdings" pitchFamily="2" charset="2"/>
              <a:buChar char="ü"/>
            </a:pPr>
            <a:r>
              <a:rPr lang="it-IT" b="1" i="1" dirty="0" smtClean="0">
                <a:solidFill>
                  <a:srgbClr val="00B050"/>
                </a:solidFill>
              </a:rPr>
              <a:t>4 seminari</a:t>
            </a:r>
          </a:p>
          <a:p>
            <a:pPr lvl="0">
              <a:buFont typeface="Wingdings" pitchFamily="2" charset="2"/>
              <a:buChar char="ü"/>
            </a:pPr>
            <a:r>
              <a:rPr lang="it-IT" b="1" i="1" dirty="0" smtClean="0">
                <a:solidFill>
                  <a:srgbClr val="C00000"/>
                </a:solidFill>
              </a:rPr>
              <a:t>2 corsi laboratori</a:t>
            </a:r>
          </a:p>
          <a:p>
            <a:pPr lvl="0">
              <a:buFont typeface="Wingdings" pitchFamily="2" charset="2"/>
              <a:buChar char="ü"/>
            </a:pPr>
            <a:r>
              <a:rPr lang="it-IT" b="1" i="1" dirty="0" smtClean="0">
                <a:solidFill>
                  <a:srgbClr val="FF0000"/>
                </a:solidFill>
              </a:rPr>
              <a:t>3 seminari laboratori</a:t>
            </a:r>
          </a:p>
          <a:p>
            <a:pPr lvl="0">
              <a:buFont typeface="Wingdings" pitchFamily="2" charset="2"/>
              <a:buChar char="ü"/>
            </a:pPr>
            <a:r>
              <a:rPr lang="it-IT" b="1" i="1" dirty="0" smtClean="0"/>
              <a:t>4 «buone pratiche»</a:t>
            </a:r>
          </a:p>
          <a:p>
            <a:pPr lvl="0">
              <a:buFont typeface="Wingdings" pitchFamily="2" charset="2"/>
              <a:buChar char="ü"/>
            </a:pPr>
            <a:endParaRPr lang="it-IT" dirty="0" smtClean="0"/>
          </a:p>
          <a:p>
            <a:pPr lvl="0">
              <a:buFont typeface="Wingdings" pitchFamily="2" charset="2"/>
              <a:buChar char="ü"/>
            </a:pPr>
            <a:endParaRPr lang="it-IT" dirty="0" smtClean="0"/>
          </a:p>
          <a:p>
            <a:pPr marL="0" lvl="0" indent="0">
              <a:buNone/>
            </a:pPr>
            <a:endParaRPr lang="it-IT" dirty="0"/>
          </a:p>
          <a:p>
            <a:pPr lvl="0">
              <a:buFont typeface="Wingdings" pitchFamily="2" charset="2"/>
              <a:buChar char="§"/>
            </a:pP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6216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ATTIVITA’ 2017/2018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1042395"/>
              </p:ext>
            </p:extLst>
          </p:nvPr>
        </p:nvGraphicFramePr>
        <p:xfrm>
          <a:off x="457200" y="1600200"/>
          <a:ext cx="8229600" cy="4531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PERIODO</a:t>
                      </a:r>
                      <a:endParaRPr lang="it-IT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ATTIVITA’</a:t>
                      </a:r>
                      <a:endParaRPr lang="it-IT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DESTINATARI /RELATORI</a:t>
                      </a:r>
                      <a:endParaRPr lang="it-IT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100" b="1" kern="1200" dirty="0" smtClean="0">
                          <a:solidFill>
                            <a:srgbClr val="00B050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15 NOVEMBRE</a:t>
                      </a:r>
                      <a:endParaRPr lang="it-IT" sz="1100" kern="1200" dirty="0" smtClean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1" kern="1200" cap="all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MATEMATICA: </a:t>
                      </a:r>
                      <a:r>
                        <a:rPr lang="it-IT" sz="11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oltre le discipline e i quadri orari</a:t>
                      </a:r>
                      <a:endParaRPr lang="it-IT" sz="1100" kern="1200" dirty="0" smtClean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it-IT" sz="11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docenti di matematica di tutti gli ordini </a:t>
                      </a:r>
                    </a:p>
                    <a:p>
                      <a:r>
                        <a:rPr lang="it-IT" sz="11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RELATORE:  Emilio Ambrisi</a:t>
                      </a:r>
                    </a:p>
                    <a:p>
                      <a:endParaRPr lang="it-IT" sz="11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100" b="1" kern="1200" dirty="0" smtClean="0">
                          <a:solidFill>
                            <a:srgbClr val="C00000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GENNAIO/MARZO</a:t>
                      </a:r>
                      <a:endParaRPr lang="it-IT" sz="1100" kern="12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it-IT" sz="1100" b="1" kern="1200" dirty="0" smtClean="0">
                          <a:solidFill>
                            <a:srgbClr val="C00000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(annullati due incontri)</a:t>
                      </a:r>
                      <a:endParaRPr lang="it-IT" sz="1100" kern="12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it-IT" sz="11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b="1" kern="1200" cap="all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GEOGEBRA: </a:t>
                      </a:r>
                      <a:r>
                        <a:rPr lang="it-IT" sz="11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corso base</a:t>
                      </a:r>
                      <a:endParaRPr lang="it-IT" sz="1100" kern="12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docenti di matematica I e II grado </a:t>
                      </a:r>
                    </a:p>
                    <a:p>
                      <a:r>
                        <a:rPr lang="it-IT" sz="110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RELATORE:  Daniela Gambi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100" b="1" kern="1200" dirty="0" smtClean="0">
                          <a:solidFill>
                            <a:srgbClr val="C00000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GENNAIO/MARZO</a:t>
                      </a:r>
                      <a:endParaRPr lang="it-IT" sz="1100" kern="12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1" kern="1200" cap="all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GEOGEBRA: </a:t>
                      </a:r>
                      <a:r>
                        <a:rPr lang="it-IT" sz="11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corso avanzato</a:t>
                      </a:r>
                      <a:endParaRPr lang="it-IT" sz="1100" kern="12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it-IT" sz="1100" kern="12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docenti di matematica II grado</a:t>
                      </a:r>
                    </a:p>
                    <a:p>
                      <a:r>
                        <a:rPr lang="it-IT" sz="110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RELATORE:  Luigi Tomasi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100" b="1" kern="1200" dirty="0" smtClean="0">
                          <a:solidFill>
                            <a:srgbClr val="FF0000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19 GENNAIO</a:t>
                      </a:r>
                      <a:endParaRPr lang="it-IT" sz="11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it-IT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1" kern="1200" cap="all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SEPRIMENTAZIONI E PROGETTI EDUCATIVI</a:t>
                      </a:r>
                      <a:endParaRPr lang="it-IT" sz="11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it-IT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docenti di matematica e tecnologia di tutti gli ordini </a:t>
                      </a:r>
                    </a:p>
                    <a:p>
                      <a:r>
                        <a:rPr lang="it-IT" sz="11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RELATORE:  Scienziati irriducibili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100" b="1" kern="1200" dirty="0" smtClean="0">
                          <a:solidFill>
                            <a:srgbClr val="FF0000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5, 12 FEBBRAIO</a:t>
                      </a:r>
                      <a:endParaRPr lang="it-IT" sz="11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1" kern="1200" cap="all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Robotica educativa: </a:t>
                      </a:r>
                      <a:r>
                        <a:rPr lang="it-IT" sz="11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 basi di Arduino</a:t>
                      </a:r>
                      <a:endParaRPr lang="it-IT" sz="11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it-IT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docenti di matematica e tecnologia di tutti gli ordini </a:t>
                      </a:r>
                    </a:p>
                    <a:p>
                      <a:r>
                        <a:rPr lang="it-IT" sz="11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RELATORE:  Scienziati irriducibili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100" b="1" kern="1200" dirty="0" smtClean="0">
                          <a:solidFill>
                            <a:schemeClr val="dk1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19 GENNAIO</a:t>
                      </a:r>
                      <a:endParaRPr lang="it-IT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it-IT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1" kern="1200" cap="all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Robotica educativa: </a:t>
                      </a:r>
                      <a:r>
                        <a:rPr lang="it-IT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esperienze in classe e considerazioni didattiche</a:t>
                      </a:r>
                      <a:endParaRPr lang="it-IT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it-IT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docenti di matematica e tecnologia di tutti gli ordini </a:t>
                      </a:r>
                    </a:p>
                    <a:p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RELATORE:  Tommaso </a:t>
                      </a:r>
                      <a:r>
                        <a:rPr lang="it-IT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Cibinetto</a:t>
                      </a:r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endParaRPr lang="it-IT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100" b="1" kern="1200" dirty="0" smtClean="0">
                          <a:solidFill>
                            <a:schemeClr val="dk1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28 FEBBRAIO  </a:t>
                      </a:r>
                      <a:endParaRPr lang="it-IT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it-IT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b="1" kern="1200" cap="all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Tinkering</a:t>
                      </a:r>
                      <a:r>
                        <a:rPr lang="it-IT" sz="1100" b="1" kern="1200" cap="all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it-IT" sz="1100" b="1" kern="1200" cap="all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Making</a:t>
                      </a:r>
                      <a:r>
                        <a:rPr lang="it-IT" sz="1100" b="1" kern="1200" cap="all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it-IT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Riflessioni su esperienze didattiche</a:t>
                      </a:r>
                      <a:endParaRPr lang="it-IT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DESTINATARI: docenti di matematica e tecnologia di scuola del primo ciclo</a:t>
                      </a:r>
                    </a:p>
                    <a:p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RELATORI:   Consuelo </a:t>
                      </a:r>
                      <a:r>
                        <a:rPr lang="it-IT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Tomassetti</a:t>
                      </a:r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Rita Zironi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356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3917131"/>
              </p:ext>
            </p:extLst>
          </p:nvPr>
        </p:nvGraphicFramePr>
        <p:xfrm>
          <a:off x="467544" y="404664"/>
          <a:ext cx="8229600" cy="588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dirty="0" smtClean="0"/>
                        <a:t>PERIODO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dirty="0" smtClean="0"/>
                        <a:t>ATTIVITA’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dirty="0" smtClean="0"/>
                        <a:t>DESTINATARI /RELATORI</a:t>
                      </a:r>
                    </a:p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1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it-IT" sz="1100" b="1" kern="1200" dirty="0" smtClean="0">
                          <a:solidFill>
                            <a:srgbClr val="00B050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8 MARZO (rimandato)</a:t>
                      </a:r>
                      <a:endParaRPr lang="it-IT" sz="1100" kern="1200" dirty="0" smtClean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it-IT" sz="11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 PENSIERO COMPUTAZIONALE: come svilupparlo e </a:t>
                      </a:r>
                      <a:r>
                        <a:rPr lang="it-IT" sz="1100" b="1" kern="12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perchè</a:t>
                      </a:r>
                      <a:r>
                        <a:rPr lang="it-IT" sz="11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100" b="1" kern="1200" cap="all" dirty="0" smtClean="0">
                          <a:solidFill>
                            <a:srgbClr val="00B050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it-IT" sz="1100" kern="1200" dirty="0" smtClean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it-IT" sz="11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docenti di matematica, tecnologia di tutti gli ordini</a:t>
                      </a:r>
                    </a:p>
                    <a:p>
                      <a:r>
                        <a:rPr lang="it-IT" sz="11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RELATORE:  Michael Lodi </a:t>
                      </a:r>
                    </a:p>
                    <a:p>
                      <a:endParaRPr lang="it-IT" sz="11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100" b="1" kern="1200" dirty="0" smtClean="0">
                          <a:solidFill>
                            <a:srgbClr val="FF0000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16 MARZO</a:t>
                      </a:r>
                      <a:endParaRPr lang="it-IT" sz="11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it-IT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MATEMAGICA  e giochi di strategie. Giocare con i sistemi di numerazione. </a:t>
                      </a:r>
                      <a:endParaRPr lang="it-IT" sz="11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docenti di matematica di Secondaria  I e II grado</a:t>
                      </a:r>
                    </a:p>
                    <a:p>
                      <a:r>
                        <a:rPr lang="it-IT" sz="11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RELATORI: </a:t>
                      </a:r>
                      <a:r>
                        <a:rPr lang="it-IT" sz="1100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 Scienziati Irriducibili  </a:t>
                      </a:r>
                      <a:endParaRPr lang="it-IT" sz="11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it-IT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100" b="1" kern="1200" dirty="0" smtClean="0">
                          <a:solidFill>
                            <a:srgbClr val="00B050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20 MARZO</a:t>
                      </a:r>
                      <a:endParaRPr lang="it-IT" sz="1100" kern="1200" dirty="0" smtClean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it-IT" sz="11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DALL’INSIEME DEI NUMERI RAZIONALI all’insieme dei </a:t>
                      </a:r>
                      <a:r>
                        <a:rPr lang="it-IT" sz="1100" b="1" kern="1200" cap="all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numeri Reali</a:t>
                      </a:r>
                      <a:r>
                        <a:rPr lang="it-IT" sz="11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introduzione storica</a:t>
                      </a:r>
                      <a:r>
                        <a:rPr lang="it-IT" sz="1100" b="1" kern="1200" cap="all" dirty="0" smtClean="0">
                          <a:solidFill>
                            <a:srgbClr val="00B050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it-IT" sz="1100" kern="1200" dirty="0" smtClean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it-IT" sz="11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docenti di matematica di tutti gli ordini </a:t>
                      </a:r>
                    </a:p>
                    <a:p>
                      <a:r>
                        <a:rPr lang="it-IT" sz="11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RELATORE:  Maria Teresa </a:t>
                      </a:r>
                      <a:r>
                        <a:rPr lang="it-IT" sz="1100" kern="12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Borgato</a:t>
                      </a:r>
                      <a:endParaRPr lang="it-IT" sz="1100" kern="1200" dirty="0" smtClean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it-IT" sz="11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100" b="1" kern="1200" dirty="0" smtClean="0">
                          <a:solidFill>
                            <a:srgbClr val="00B050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10 APRILE </a:t>
                      </a:r>
                      <a:endParaRPr lang="it-IT" sz="1100" kern="1200" dirty="0" smtClean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it-IT" sz="1100" b="1" kern="1200" dirty="0" smtClean="0">
                          <a:solidFill>
                            <a:srgbClr val="00B050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it-IT" sz="1100" kern="1200" dirty="0" smtClean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it-IT" sz="1100" b="1" kern="1200" dirty="0" smtClean="0">
                          <a:solidFill>
                            <a:srgbClr val="00B050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it-IT" sz="1100" kern="1200" dirty="0" smtClean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it-IT" sz="11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DALL’INSIEME DEI NUMERI RAZIONALI all’insieme dei </a:t>
                      </a:r>
                      <a:r>
                        <a:rPr lang="it-IT" sz="1100" b="1" kern="1200" cap="all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numeri Reali</a:t>
                      </a:r>
                      <a:r>
                        <a:rPr lang="it-IT" sz="11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dalla teoria alla prassi quotidiana   DALL’INSIEME DEI NUMERI RAZIONALI all’insieme dei </a:t>
                      </a:r>
                      <a:r>
                        <a:rPr lang="it-IT" sz="1100" b="1" kern="1200" cap="all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numeri Reali</a:t>
                      </a:r>
                      <a:r>
                        <a:rPr lang="it-IT" sz="11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dalla teoria alla prassi quotidiana   </a:t>
                      </a:r>
                      <a:endParaRPr lang="it-IT" sz="1100" kern="1200" dirty="0" smtClean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it-IT" sz="1100" kern="1200" dirty="0" smtClean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docenti di matematica di tutti gli ordini </a:t>
                      </a:r>
                    </a:p>
                    <a:p>
                      <a:r>
                        <a:rPr lang="it-IT" sz="11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RELATORI: Giuliana </a:t>
                      </a:r>
                      <a:r>
                        <a:rPr lang="it-IT" sz="1100" kern="12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Gnani</a:t>
                      </a:r>
                      <a:r>
                        <a:rPr lang="it-IT" sz="11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it-IT" sz="1100" kern="12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1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Angela Balestra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100" b="1" kern="1200" dirty="0" smtClean="0">
                          <a:solidFill>
                            <a:schemeClr val="dk1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15 APRILE </a:t>
                      </a:r>
                      <a:endParaRPr lang="it-IT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it-IT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1" kern="1200" cap="all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L’ottica in valigia: </a:t>
                      </a:r>
                      <a:r>
                        <a:rPr lang="it-IT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dalla sperimentazione pluridisciplinare alla proposta di possibili percorsi nella secondaria di I e II grado con la presenza anche degli studenti coinvolti</a:t>
                      </a:r>
                      <a:endParaRPr lang="it-IT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it-IT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docenti di matematica della secondaria di II grado</a:t>
                      </a:r>
                    </a:p>
                    <a:p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RELATORI: Elena Lazzari,</a:t>
                      </a:r>
                      <a:r>
                        <a:rPr lang="it-IT" sz="11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Daniela Gambi, </a:t>
                      </a:r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Isabella Stevani </a:t>
                      </a:r>
                    </a:p>
                    <a:p>
                      <a:endParaRPr lang="it-IT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100" b="1" kern="1200" dirty="0" smtClean="0">
                          <a:solidFill>
                            <a:schemeClr val="dk1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10 MAGGIO</a:t>
                      </a:r>
                      <a:endParaRPr lang="it-IT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 CLASSE CAPOVOLTA:  esperienze nel triennio del Liceo Ariosto sul tema delle coniche </a:t>
                      </a:r>
                      <a:endParaRPr lang="it-IT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it-IT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docenti di matematica della secondaria di II grado</a:t>
                      </a:r>
                    </a:p>
                    <a:p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RELATORI:   Elena Lazzari,  Daniela Gambi,</a:t>
                      </a:r>
                      <a:r>
                        <a:rPr lang="it-IT" sz="11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Isabella Stevani </a:t>
                      </a:r>
                    </a:p>
                    <a:p>
                      <a:endParaRPr lang="it-IT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527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5627807"/>
              </p:ext>
            </p:extLst>
          </p:nvPr>
        </p:nvGraphicFramePr>
        <p:xfrm>
          <a:off x="539552" y="116632"/>
          <a:ext cx="8280920" cy="67699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68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88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2000" dirty="0" smtClean="0">
                          <a:solidFill>
                            <a:srgbClr val="FF0000"/>
                          </a:solidFill>
                          <a:effectLst/>
                        </a:rPr>
                        <a:t>ATTIVITA’</a:t>
                      </a:r>
                      <a:endParaRPr lang="it-IT" sz="20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8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it-IT" sz="1800" dirty="0" smtClean="0">
                          <a:solidFill>
                            <a:srgbClr val="FF0000"/>
                          </a:solidFill>
                          <a:effectLst/>
                        </a:rPr>
                        <a:t>PRESENZE</a:t>
                      </a:r>
                      <a:endParaRPr lang="it-IT" sz="18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4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 smtClean="0">
                          <a:solidFill>
                            <a:srgbClr val="FF0000"/>
                          </a:solidFill>
                          <a:effectLst/>
                        </a:rPr>
                        <a:t>Matematica: oltre le discipline e </a:t>
                      </a:r>
                      <a:r>
                        <a:rPr lang="it-IT" sz="1200" dirty="0">
                          <a:solidFill>
                            <a:srgbClr val="FF0000"/>
                          </a:solidFill>
                          <a:effectLst/>
                        </a:rPr>
                        <a:t>i quadri </a:t>
                      </a:r>
                      <a:r>
                        <a:rPr lang="it-IT" sz="1200" dirty="0" smtClean="0">
                          <a:solidFill>
                            <a:srgbClr val="FF0000"/>
                          </a:solidFill>
                          <a:effectLst/>
                        </a:rPr>
                        <a:t>orari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it-IT" sz="1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incontro</a:t>
                      </a:r>
                      <a:endParaRPr lang="it-IT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30</a:t>
                      </a:r>
                      <a:endParaRPr lang="it-IT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94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 err="1">
                          <a:solidFill>
                            <a:srgbClr val="FF0000"/>
                          </a:solidFill>
                          <a:effectLst/>
                        </a:rPr>
                        <a:t>Geogebra</a:t>
                      </a:r>
                      <a:r>
                        <a:rPr lang="it-IT" sz="1200" dirty="0">
                          <a:solidFill>
                            <a:srgbClr val="FF0000"/>
                          </a:solidFill>
                          <a:effectLst/>
                        </a:rPr>
                        <a:t>: corso base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dirty="0">
                          <a:solidFill>
                            <a:schemeClr val="tx1"/>
                          </a:solidFill>
                          <a:effectLst/>
                        </a:rPr>
                        <a:t> 3 incontri (realizzato 1)</a:t>
                      </a:r>
                      <a:endParaRPr lang="it-IT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80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it-IT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94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 err="1">
                          <a:solidFill>
                            <a:srgbClr val="FF0000"/>
                          </a:solidFill>
                          <a:effectLst/>
                        </a:rPr>
                        <a:t>Geogebra</a:t>
                      </a:r>
                      <a:r>
                        <a:rPr lang="it-IT" sz="1200" dirty="0">
                          <a:solidFill>
                            <a:srgbClr val="FF0000"/>
                          </a:solidFill>
                          <a:effectLst/>
                        </a:rPr>
                        <a:t>: corso avanzato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dirty="0">
                          <a:solidFill>
                            <a:schemeClr val="tx1"/>
                          </a:solidFill>
                          <a:effectLst/>
                        </a:rPr>
                        <a:t>3 incontri</a:t>
                      </a:r>
                      <a:endParaRPr lang="it-IT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5+5+5</a:t>
                      </a:r>
                      <a:endParaRPr lang="it-IT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94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solidFill>
                            <a:srgbClr val="FF0000"/>
                          </a:solidFill>
                          <a:effectLst/>
                        </a:rPr>
                        <a:t>Sperimentazione e progetti educativi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dirty="0">
                          <a:solidFill>
                            <a:schemeClr val="tx1"/>
                          </a:solidFill>
                          <a:effectLst/>
                        </a:rPr>
                        <a:t>1 incontro</a:t>
                      </a:r>
                      <a:endParaRPr lang="it-IT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13</a:t>
                      </a:r>
                      <a:endParaRPr lang="it-IT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94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solidFill>
                            <a:srgbClr val="FF0000"/>
                          </a:solidFill>
                          <a:effectLst/>
                        </a:rPr>
                        <a:t>Robotica educativa: le basi di Arduino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dirty="0">
                          <a:solidFill>
                            <a:schemeClr val="tx1"/>
                          </a:solidFill>
                          <a:effectLst/>
                        </a:rPr>
                        <a:t>2 incontri</a:t>
                      </a:r>
                      <a:endParaRPr lang="it-IT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8+8</a:t>
                      </a:r>
                      <a:endParaRPr lang="it-IT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4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solidFill>
                            <a:srgbClr val="FF0000"/>
                          </a:solidFill>
                          <a:effectLst/>
                        </a:rPr>
                        <a:t>Robotica educativa: esperienze in classe e considerazioni didattiche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dirty="0">
                          <a:solidFill>
                            <a:schemeClr val="tx1"/>
                          </a:solidFill>
                          <a:effectLst/>
                        </a:rPr>
                        <a:t>1 incontro</a:t>
                      </a:r>
                      <a:endParaRPr lang="it-IT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it-IT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94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 err="1">
                          <a:solidFill>
                            <a:srgbClr val="FF0000"/>
                          </a:solidFill>
                          <a:effectLst/>
                        </a:rPr>
                        <a:t>Tinkering</a:t>
                      </a:r>
                      <a:r>
                        <a:rPr lang="it-IT" sz="1200" dirty="0">
                          <a:solidFill>
                            <a:srgbClr val="FF0000"/>
                          </a:solidFill>
                          <a:effectLst/>
                        </a:rPr>
                        <a:t>, </a:t>
                      </a:r>
                      <a:r>
                        <a:rPr lang="it-IT" sz="1200" dirty="0" err="1">
                          <a:solidFill>
                            <a:srgbClr val="FF0000"/>
                          </a:solidFill>
                          <a:effectLst/>
                        </a:rPr>
                        <a:t>making</a:t>
                      </a:r>
                      <a:r>
                        <a:rPr lang="it-IT" sz="1200" dirty="0">
                          <a:solidFill>
                            <a:srgbClr val="FF0000"/>
                          </a:solidFill>
                          <a:effectLst/>
                        </a:rPr>
                        <a:t>: riflessioni su  esperienze didattiche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dirty="0">
                          <a:solidFill>
                            <a:schemeClr val="tx1"/>
                          </a:solidFill>
                          <a:effectLst/>
                        </a:rPr>
                        <a:t>1 incontro</a:t>
                      </a:r>
                      <a:endParaRPr lang="it-IT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it-IT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94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solidFill>
                            <a:srgbClr val="FF0000"/>
                          </a:solidFill>
                          <a:effectLst/>
                        </a:rPr>
                        <a:t>Il pensiero computazionale: come svilupparlo e </a:t>
                      </a:r>
                      <a:r>
                        <a:rPr lang="it-IT" sz="1200" dirty="0" err="1">
                          <a:solidFill>
                            <a:srgbClr val="FF0000"/>
                          </a:solidFill>
                          <a:effectLst/>
                        </a:rPr>
                        <a:t>perchè</a:t>
                      </a:r>
                      <a:endParaRPr lang="it-IT" sz="12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dirty="0">
                          <a:solidFill>
                            <a:schemeClr val="tx1"/>
                          </a:solidFill>
                          <a:effectLst/>
                        </a:rPr>
                        <a:t>1 incontro</a:t>
                      </a:r>
                      <a:endParaRPr lang="it-IT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13</a:t>
                      </a:r>
                      <a:endParaRPr lang="it-IT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9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solidFill>
                            <a:srgbClr val="FF0000"/>
                          </a:solidFill>
                          <a:effectLst/>
                        </a:rPr>
                        <a:t>Dall’insieme dei numeri razionali all’insieme  dei numeri reali: introduzione storica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dirty="0">
                          <a:solidFill>
                            <a:schemeClr val="tx1"/>
                          </a:solidFill>
                          <a:effectLst/>
                        </a:rPr>
                        <a:t>1 incontro</a:t>
                      </a:r>
                      <a:endParaRPr lang="it-IT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it-IT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9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solidFill>
                            <a:srgbClr val="FF0000"/>
                          </a:solidFill>
                          <a:effectLst/>
                        </a:rPr>
                        <a:t>Dall’insieme </a:t>
                      </a:r>
                      <a:r>
                        <a:rPr lang="it-IT" sz="1200" dirty="0" smtClean="0">
                          <a:solidFill>
                            <a:srgbClr val="FF0000"/>
                          </a:solidFill>
                          <a:effectLst/>
                        </a:rPr>
                        <a:t>dei </a:t>
                      </a:r>
                      <a:r>
                        <a:rPr lang="it-IT" sz="1200" dirty="0">
                          <a:solidFill>
                            <a:srgbClr val="FF0000"/>
                          </a:solidFill>
                          <a:effectLst/>
                        </a:rPr>
                        <a:t>numeri razionali </a:t>
                      </a:r>
                      <a:r>
                        <a:rPr lang="it-IT" sz="1200" dirty="0" smtClean="0">
                          <a:solidFill>
                            <a:srgbClr val="FF0000"/>
                          </a:solidFill>
                          <a:effectLst/>
                        </a:rPr>
                        <a:t>all’insieme  dei numeri reali</a:t>
                      </a:r>
                      <a:r>
                        <a:rPr lang="it-IT" sz="1200" dirty="0">
                          <a:solidFill>
                            <a:srgbClr val="FF0000"/>
                          </a:solidFill>
                          <a:effectLst/>
                        </a:rPr>
                        <a:t>: dalla teoria alla prassi quotidiana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dirty="0">
                          <a:solidFill>
                            <a:schemeClr val="tx1"/>
                          </a:solidFill>
                          <a:effectLst/>
                        </a:rPr>
                        <a:t>1 incontro</a:t>
                      </a:r>
                      <a:endParaRPr lang="it-IT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it-IT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9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solidFill>
                            <a:srgbClr val="FF0000"/>
                          </a:solidFill>
                          <a:effectLst/>
                        </a:rPr>
                        <a:t>L’ottica in valigia: dalla sperimentazione pluridisciplinare alla proposta di possibili percorsi didattici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dirty="0">
                          <a:solidFill>
                            <a:schemeClr val="tx1"/>
                          </a:solidFill>
                          <a:effectLst/>
                        </a:rPr>
                        <a:t>1 incontro </a:t>
                      </a:r>
                      <a:endParaRPr lang="it-IT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80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it-IT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19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 smtClean="0">
                          <a:solidFill>
                            <a:srgbClr val="FF0000"/>
                          </a:solidFill>
                          <a:effectLst/>
                        </a:rPr>
                        <a:t>La </a:t>
                      </a:r>
                      <a:r>
                        <a:rPr lang="it-IT" sz="1200" dirty="0">
                          <a:solidFill>
                            <a:srgbClr val="FF0000"/>
                          </a:solidFill>
                          <a:effectLst/>
                        </a:rPr>
                        <a:t>classe capovolta: </a:t>
                      </a:r>
                      <a:r>
                        <a:rPr lang="it-IT" sz="1200" dirty="0" smtClean="0">
                          <a:solidFill>
                            <a:srgbClr val="FF0000"/>
                          </a:solidFill>
                          <a:effectLst/>
                        </a:rPr>
                        <a:t>esperienze nel triennio </a:t>
                      </a:r>
                      <a:r>
                        <a:rPr lang="it-IT" sz="1200" dirty="0">
                          <a:solidFill>
                            <a:srgbClr val="FF0000"/>
                          </a:solidFill>
                          <a:effectLst/>
                        </a:rPr>
                        <a:t>del Liceo </a:t>
                      </a:r>
                      <a:r>
                        <a:rPr lang="it-IT" sz="1200" dirty="0" smtClean="0">
                          <a:solidFill>
                            <a:srgbClr val="FF0000"/>
                          </a:solidFill>
                          <a:effectLst/>
                        </a:rPr>
                        <a:t>Ariosto sul tema delle </a:t>
                      </a:r>
                      <a:r>
                        <a:rPr lang="it-IT" sz="1200" dirty="0">
                          <a:solidFill>
                            <a:srgbClr val="FF0000"/>
                          </a:solidFill>
                          <a:effectLst/>
                        </a:rPr>
                        <a:t>coniche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100" dirty="0">
                          <a:solidFill>
                            <a:schemeClr val="tx1"/>
                          </a:solidFill>
                          <a:effectLst/>
                        </a:rPr>
                        <a:t>1 incontro</a:t>
                      </a:r>
                      <a:endParaRPr lang="it-IT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r>
                        <a:rPr lang="it-IT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4</a:t>
                      </a:r>
                      <a:endParaRPr lang="it-IT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963" marR="479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13013" y="11350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66975" algn="l"/>
              </a:tabLst>
            </a:pPr>
            <a:r>
              <a:rPr kumimoji="0" lang="it-IT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	 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09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</TotalTime>
  <Words>908</Words>
  <Application>Microsoft Office PowerPoint</Application>
  <PresentationFormat>Presentazione su schermo (4:3)</PresentationFormat>
  <Paragraphs>201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Wingdings</vt:lpstr>
      <vt:lpstr>Tema di Office</vt:lpstr>
      <vt:lpstr>MATHESIS  Sezione di Ferrara</vt:lpstr>
      <vt:lpstr>ATTIVITA’ DI FORMAZIONE 2016/2017</vt:lpstr>
      <vt:lpstr>Presentazione standard di PowerPoint</vt:lpstr>
      <vt:lpstr>PARTECIPAZIONE</vt:lpstr>
      <vt:lpstr>ISCRITTI</vt:lpstr>
      <vt:lpstr>ATTIVITA’ DI FORMAZIONE 2017/2018</vt:lpstr>
      <vt:lpstr>ATTIVITA’ 2017/2018</vt:lpstr>
      <vt:lpstr>Presentazione standard di PowerPoint</vt:lpstr>
      <vt:lpstr>Presentazione standard di PowerPoint</vt:lpstr>
    </vt:vector>
  </TitlesOfParts>
  <Company>Administrator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Sezione di Ferrara</dc:title>
  <dc:creator>utente</dc:creator>
  <cp:lastModifiedBy>antonella</cp:lastModifiedBy>
  <cp:revision>52</cp:revision>
  <dcterms:created xsi:type="dcterms:W3CDTF">2017-02-22T12:24:12Z</dcterms:created>
  <dcterms:modified xsi:type="dcterms:W3CDTF">2021-04-13T15:03:32Z</dcterms:modified>
</cp:coreProperties>
</file>