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805" r:id="rId1"/>
  </p:sldMasterIdLst>
  <p:notesMasterIdLst>
    <p:notesMasterId r:id="rId54"/>
  </p:notesMasterIdLst>
  <p:handoutMasterIdLst>
    <p:handoutMasterId r:id="rId55"/>
  </p:handoutMasterIdLst>
  <p:sldIdLst>
    <p:sldId id="256" r:id="rId2"/>
    <p:sldId id="257" r:id="rId3"/>
    <p:sldId id="303" r:id="rId4"/>
    <p:sldId id="265" r:id="rId5"/>
    <p:sldId id="258" r:id="rId6"/>
    <p:sldId id="266" r:id="rId7"/>
    <p:sldId id="267" r:id="rId8"/>
    <p:sldId id="261" r:id="rId9"/>
    <p:sldId id="270" r:id="rId10"/>
    <p:sldId id="271" r:id="rId11"/>
    <p:sldId id="273" r:id="rId12"/>
    <p:sldId id="274" r:id="rId13"/>
    <p:sldId id="275" r:id="rId14"/>
    <p:sldId id="276" r:id="rId15"/>
    <p:sldId id="277" r:id="rId16"/>
    <p:sldId id="278" r:id="rId17"/>
    <p:sldId id="281" r:id="rId18"/>
    <p:sldId id="279" r:id="rId19"/>
    <p:sldId id="280" r:id="rId20"/>
    <p:sldId id="283" r:id="rId21"/>
    <p:sldId id="282" r:id="rId22"/>
    <p:sldId id="272" r:id="rId23"/>
    <p:sldId id="294" r:id="rId24"/>
    <p:sldId id="295" r:id="rId25"/>
    <p:sldId id="259" r:id="rId26"/>
    <p:sldId id="284" r:id="rId27"/>
    <p:sldId id="310" r:id="rId28"/>
    <p:sldId id="285" r:id="rId29"/>
    <p:sldId id="260" r:id="rId30"/>
    <p:sldId id="296" r:id="rId31"/>
    <p:sldId id="297" r:id="rId32"/>
    <p:sldId id="298" r:id="rId33"/>
    <p:sldId id="287" r:id="rId34"/>
    <p:sldId id="288" r:id="rId35"/>
    <p:sldId id="268" r:id="rId36"/>
    <p:sldId id="289" r:id="rId37"/>
    <p:sldId id="292" r:id="rId38"/>
    <p:sldId id="299" r:id="rId39"/>
    <p:sldId id="302" r:id="rId40"/>
    <p:sldId id="290" r:id="rId41"/>
    <p:sldId id="304" r:id="rId42"/>
    <p:sldId id="307" r:id="rId43"/>
    <p:sldId id="308" r:id="rId44"/>
    <p:sldId id="305" r:id="rId45"/>
    <p:sldId id="306" r:id="rId46"/>
    <p:sldId id="311" r:id="rId47"/>
    <p:sldId id="309" r:id="rId48"/>
    <p:sldId id="262" r:id="rId49"/>
    <p:sldId id="263" r:id="rId50"/>
    <p:sldId id="264" r:id="rId51"/>
    <p:sldId id="300" r:id="rId52"/>
    <p:sldId id="301" r:id="rId53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2" autoAdjust="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159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notesMaster" Target="notesMasters/notesMaster1.xml"/><Relationship Id="rId55" Type="http://schemas.openxmlformats.org/officeDocument/2006/relationships/handoutMaster" Target="handoutMasters/handoutMaster1.xml"/><Relationship Id="rId56" Type="http://schemas.openxmlformats.org/officeDocument/2006/relationships/printerSettings" Target="printerSettings/printerSettings1.bin"/><Relationship Id="rId57" Type="http://schemas.openxmlformats.org/officeDocument/2006/relationships/presProps" Target="presProps.xml"/><Relationship Id="rId58" Type="http://schemas.openxmlformats.org/officeDocument/2006/relationships/viewProps" Target="viewProps.xml"/><Relationship Id="rId59" Type="http://schemas.openxmlformats.org/officeDocument/2006/relationships/theme" Target="theme/theme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chille:Documents:corsi%20e%20conferenze:Ferrara%2025feb16:emilia_romagna_seconda_prova.xls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chille:Documents:corsi%20e%20conferenze:Ferrara%2025feb16:emilia_romagna_seconda_prova.xls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chille:Documents:corsi%20e%20conferenze:Ferrara%2025feb16:emilia_romagna_seconda_prova.xls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chille:Documents:corsi%20e%20conferenze:Ferrara%2025feb16:emilia_romagna_seconda_prova.xls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chille:Documents:corsi%20e%20conferenze:Ferrara%2025feb16:emilia_romagna_seconda_prov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chille:Documents:corsi%20e%20conferenze:Ferrara%2025feb16:emilia_romagna_seconda_prova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chille:Documents:corsi%20e%20conferenze:Ferrara%2025feb16:emilia_romagna_seconda_prova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chille:Documents:corsi%20e%20conferenze:Ferrara%2025feb16:emilia_romagna_seconda_prova.xls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chille:Documents:corsi%20e%20conferenze:Ferrara%2025feb16:emilia_romagna_seconda_prova.xls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chille:Documents:corsi%20e%20conferenze:Ferrara%2025feb16:emilia_romagna_seconda_prova.xls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chille:Documents:corsi%20e%20conferenze:Ferrara%2025feb16:emilia_romagna_seconda_prova.xls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chille:Documents:corsi%20e%20conferenze:Ferrara%2025feb16:emilia_romagna_seconda_prova.xls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achille:Documents:corsi%20e%20conferenze:Ferrara%2025feb16:emilia_romagna_seconda_prova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Emilia_Romagna!$P$153</c:f>
              <c:strCache>
                <c:ptCount val="1"/>
                <c:pt idx="0">
                  <c:v>Prob 1</c:v>
                </c:pt>
              </c:strCache>
            </c:strRef>
          </c:tx>
          <c:spPr>
            <a:solidFill>
              <a:schemeClr val="tx2">
                <a:lumMod val="75000"/>
                <a:lumOff val="25000"/>
              </a:schemeClr>
            </a:solidFill>
          </c:spPr>
          <c:invertIfNegative val="0"/>
          <c:cat>
            <c:strRef>
              <c:f>Emilia_Romagna!$O$154:$O$158</c:f>
              <c:strCache>
                <c:ptCount val="5"/>
                <c:pt idx="0">
                  <c:v>P-0</c:v>
                </c:pt>
                <c:pt idx="1">
                  <c:v>P-1</c:v>
                </c:pt>
                <c:pt idx="2">
                  <c:v>P-2</c:v>
                </c:pt>
                <c:pt idx="3">
                  <c:v>P-3</c:v>
                </c:pt>
                <c:pt idx="4">
                  <c:v>P-4</c:v>
                </c:pt>
              </c:strCache>
            </c:strRef>
          </c:cat>
          <c:val>
            <c:numRef>
              <c:f>Emilia_Romagna!$P$154:$P$158</c:f>
              <c:numCache>
                <c:formatCode>0%</c:formatCode>
                <c:ptCount val="5"/>
                <c:pt idx="0">
                  <c:v>0.18</c:v>
                </c:pt>
                <c:pt idx="1">
                  <c:v>0.29</c:v>
                </c:pt>
                <c:pt idx="2">
                  <c:v>0.3</c:v>
                </c:pt>
                <c:pt idx="3">
                  <c:v>0.16</c:v>
                </c:pt>
                <c:pt idx="4">
                  <c:v>0.07</c:v>
                </c:pt>
              </c:numCache>
            </c:numRef>
          </c:val>
        </c:ser>
        <c:ser>
          <c:idx val="1"/>
          <c:order val="1"/>
          <c:tx>
            <c:strRef>
              <c:f>Emilia_Romagna!$Q$153</c:f>
              <c:strCache>
                <c:ptCount val="1"/>
                <c:pt idx="0">
                  <c:v>Prob 2</c:v>
                </c:pt>
              </c:strCache>
            </c:strRef>
          </c:tx>
          <c:spPr>
            <a:solidFill>
              <a:srgbClr val="3366FF"/>
            </a:solidFill>
          </c:spPr>
          <c:invertIfNegative val="0"/>
          <c:cat>
            <c:strRef>
              <c:f>Emilia_Romagna!$O$154:$O$158</c:f>
              <c:strCache>
                <c:ptCount val="5"/>
                <c:pt idx="0">
                  <c:v>P-0</c:v>
                </c:pt>
                <c:pt idx="1">
                  <c:v>P-1</c:v>
                </c:pt>
                <c:pt idx="2">
                  <c:v>P-2</c:v>
                </c:pt>
                <c:pt idx="3">
                  <c:v>P-3</c:v>
                </c:pt>
                <c:pt idx="4">
                  <c:v>P-4</c:v>
                </c:pt>
              </c:strCache>
            </c:strRef>
          </c:cat>
          <c:val>
            <c:numRef>
              <c:f>Emilia_Romagna!$Q$154:$Q$158</c:f>
              <c:numCache>
                <c:formatCode>0%</c:formatCode>
                <c:ptCount val="5"/>
                <c:pt idx="0">
                  <c:v>0.22</c:v>
                </c:pt>
                <c:pt idx="1">
                  <c:v>0.28</c:v>
                </c:pt>
                <c:pt idx="2">
                  <c:v>0.23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82198056"/>
        <c:axId val="2082130184"/>
      </c:barChart>
      <c:catAx>
        <c:axId val="2082198056"/>
        <c:scaling>
          <c:orientation val="minMax"/>
        </c:scaling>
        <c:delete val="0"/>
        <c:axPos val="b"/>
        <c:majorTickMark val="out"/>
        <c:minorTickMark val="none"/>
        <c:tickLblPos val="nextTo"/>
        <c:crossAx val="2082130184"/>
        <c:crosses val="autoZero"/>
        <c:auto val="1"/>
        <c:lblAlgn val="ctr"/>
        <c:lblOffset val="100"/>
        <c:noMultiLvlLbl val="0"/>
      </c:catAx>
      <c:valAx>
        <c:axId val="208213018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821980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Emilia_Romagna!$AY$185</c:f>
              <c:strCache>
                <c:ptCount val="1"/>
                <c:pt idx="0">
                  <c:v> C</c:v>
                </c:pt>
              </c:strCache>
            </c:strRef>
          </c:tx>
          <c:invertIfNegative val="0"/>
          <c:cat>
            <c:strRef>
              <c:f>Emilia_Romagna!$AX$186:$AX$189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Emilia_Romagna!$AY$186:$AY$189</c:f>
              <c:numCache>
                <c:formatCode>0%</c:formatCode>
                <c:ptCount val="4"/>
                <c:pt idx="0">
                  <c:v>0.293290043290043</c:v>
                </c:pt>
                <c:pt idx="1">
                  <c:v>0.312770562770563</c:v>
                </c:pt>
                <c:pt idx="2">
                  <c:v>0.208874458874459</c:v>
                </c:pt>
                <c:pt idx="3">
                  <c:v>0.185064935064935</c:v>
                </c:pt>
              </c:numCache>
            </c:numRef>
          </c:val>
        </c:ser>
        <c:ser>
          <c:idx val="1"/>
          <c:order val="1"/>
          <c:tx>
            <c:strRef>
              <c:f>Emilia_Romagna!$AZ$185</c:f>
              <c:strCache>
                <c:ptCount val="1"/>
                <c:pt idx="0">
                  <c:v>I</c:v>
                </c:pt>
              </c:strCache>
            </c:strRef>
          </c:tx>
          <c:invertIfNegative val="0"/>
          <c:cat>
            <c:strRef>
              <c:f>Emilia_Romagna!$AX$186:$AX$189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Emilia_Romagna!$AZ$186:$AZ$189</c:f>
              <c:numCache>
                <c:formatCode>0%</c:formatCode>
                <c:ptCount val="4"/>
                <c:pt idx="0">
                  <c:v>0.315846994535519</c:v>
                </c:pt>
                <c:pt idx="1">
                  <c:v>0.313661202185792</c:v>
                </c:pt>
                <c:pt idx="2">
                  <c:v>0.214207650273224</c:v>
                </c:pt>
                <c:pt idx="3">
                  <c:v>0.16</c:v>
                </c:pt>
              </c:numCache>
            </c:numRef>
          </c:val>
        </c:ser>
        <c:ser>
          <c:idx val="2"/>
          <c:order val="2"/>
          <c:tx>
            <c:strRef>
              <c:f>Emilia_Romagna!$BA$185</c:f>
              <c:strCache>
                <c:ptCount val="1"/>
                <c:pt idx="0">
                  <c:v>S</c:v>
                </c:pt>
              </c:strCache>
            </c:strRef>
          </c:tx>
          <c:invertIfNegative val="0"/>
          <c:cat>
            <c:strRef>
              <c:f>Emilia_Romagna!$AX$186:$AX$189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Emilia_Romagna!$BA$186:$BA$189</c:f>
              <c:numCache>
                <c:formatCode>0%</c:formatCode>
                <c:ptCount val="4"/>
                <c:pt idx="0">
                  <c:v>0.318032786885246</c:v>
                </c:pt>
                <c:pt idx="1">
                  <c:v>0.336612021857923</c:v>
                </c:pt>
                <c:pt idx="2">
                  <c:v>0.208743169398907</c:v>
                </c:pt>
                <c:pt idx="3">
                  <c:v>0.13</c:v>
                </c:pt>
              </c:numCache>
            </c:numRef>
          </c:val>
        </c:ser>
        <c:ser>
          <c:idx val="3"/>
          <c:order val="3"/>
          <c:tx>
            <c:strRef>
              <c:f>Emilia_Romagna!$BB$185</c:f>
              <c:strCache>
                <c:ptCount val="1"/>
                <c:pt idx="0">
                  <c:v>A</c:v>
                </c:pt>
              </c:strCache>
            </c:strRef>
          </c:tx>
          <c:invertIfNegative val="0"/>
          <c:cat>
            <c:strRef>
              <c:f>Emilia_Romagna!$AX$186:$AX$189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Emilia_Romagna!$BB$186:$BB$189</c:f>
              <c:numCache>
                <c:formatCode>0%</c:formatCode>
                <c:ptCount val="4"/>
                <c:pt idx="0">
                  <c:v>0.33879781420765</c:v>
                </c:pt>
                <c:pt idx="1">
                  <c:v>0.297267759562841</c:v>
                </c:pt>
                <c:pt idx="2">
                  <c:v>0.2</c:v>
                </c:pt>
                <c:pt idx="3">
                  <c:v>0.157377049180328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80440408"/>
        <c:axId val="2081145832"/>
      </c:barChart>
      <c:catAx>
        <c:axId val="2080440408"/>
        <c:scaling>
          <c:orientation val="minMax"/>
        </c:scaling>
        <c:delete val="0"/>
        <c:axPos val="b"/>
        <c:majorTickMark val="out"/>
        <c:minorTickMark val="none"/>
        <c:tickLblPos val="nextTo"/>
        <c:crossAx val="2081145832"/>
        <c:crosses val="autoZero"/>
        <c:auto val="1"/>
        <c:lblAlgn val="ctr"/>
        <c:lblOffset val="100"/>
        <c:noMultiLvlLbl val="0"/>
      </c:catAx>
      <c:valAx>
        <c:axId val="20811458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804404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Emilia_Romagna!$AY$185</c:f>
              <c:strCache>
                <c:ptCount val="1"/>
                <c:pt idx="0">
                  <c:v> C</c:v>
                </c:pt>
              </c:strCache>
            </c:strRef>
          </c:tx>
          <c:cat>
            <c:strRef>
              <c:f>Emilia_Romagna!$AX$186:$AX$189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Emilia_Romagna!$AY$186:$AY$189</c:f>
              <c:numCache>
                <c:formatCode>0%</c:formatCode>
                <c:ptCount val="4"/>
                <c:pt idx="0">
                  <c:v>0.293290043290043</c:v>
                </c:pt>
                <c:pt idx="1">
                  <c:v>0.312770562770563</c:v>
                </c:pt>
                <c:pt idx="2">
                  <c:v>0.208874458874459</c:v>
                </c:pt>
                <c:pt idx="3">
                  <c:v>0.185064935064935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Emilia_Romagna!$AZ$185</c:f>
              <c:strCache>
                <c:ptCount val="1"/>
                <c:pt idx="0">
                  <c:v>I</c:v>
                </c:pt>
              </c:strCache>
            </c:strRef>
          </c:tx>
          <c:cat>
            <c:strRef>
              <c:f>Emilia_Romagna!$AX$186:$AX$189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Emilia_Romagna!$AZ$186:$AZ$189</c:f>
              <c:numCache>
                <c:formatCode>0%</c:formatCode>
                <c:ptCount val="4"/>
                <c:pt idx="0">
                  <c:v>0.315846994535519</c:v>
                </c:pt>
                <c:pt idx="1">
                  <c:v>0.313661202185792</c:v>
                </c:pt>
                <c:pt idx="2">
                  <c:v>0.214207650273224</c:v>
                </c:pt>
                <c:pt idx="3">
                  <c:v>0.16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Emilia_Romagna!$BA$185</c:f>
              <c:strCache>
                <c:ptCount val="1"/>
                <c:pt idx="0">
                  <c:v>S</c:v>
                </c:pt>
              </c:strCache>
            </c:strRef>
          </c:tx>
          <c:cat>
            <c:strRef>
              <c:f>Emilia_Romagna!$AX$186:$AX$189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Emilia_Romagna!$BA$186:$BA$189</c:f>
              <c:numCache>
                <c:formatCode>0%</c:formatCode>
                <c:ptCount val="4"/>
                <c:pt idx="0">
                  <c:v>0.318032786885246</c:v>
                </c:pt>
                <c:pt idx="1">
                  <c:v>0.336612021857923</c:v>
                </c:pt>
                <c:pt idx="2">
                  <c:v>0.208743169398907</c:v>
                </c:pt>
                <c:pt idx="3">
                  <c:v>0.13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Emilia_Romagna!$BB$185</c:f>
              <c:strCache>
                <c:ptCount val="1"/>
                <c:pt idx="0">
                  <c:v>A</c:v>
                </c:pt>
              </c:strCache>
            </c:strRef>
          </c:tx>
          <c:cat>
            <c:strRef>
              <c:f>Emilia_Romagna!$AX$186:$AX$189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Emilia_Romagna!$BB$186:$BB$189</c:f>
              <c:numCache>
                <c:formatCode>0%</c:formatCode>
                <c:ptCount val="4"/>
                <c:pt idx="0">
                  <c:v>0.33879781420765</c:v>
                </c:pt>
                <c:pt idx="1">
                  <c:v>0.297267759562841</c:v>
                </c:pt>
                <c:pt idx="2">
                  <c:v>0.2</c:v>
                </c:pt>
                <c:pt idx="3">
                  <c:v>0.157377049180328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1244312"/>
        <c:axId val="2080997032"/>
      </c:lineChart>
      <c:catAx>
        <c:axId val="2081244312"/>
        <c:scaling>
          <c:orientation val="minMax"/>
        </c:scaling>
        <c:delete val="0"/>
        <c:axPos val="b"/>
        <c:majorTickMark val="out"/>
        <c:minorTickMark val="none"/>
        <c:tickLblPos val="nextTo"/>
        <c:crossAx val="2080997032"/>
        <c:crosses val="autoZero"/>
        <c:auto val="1"/>
        <c:lblAlgn val="ctr"/>
        <c:lblOffset val="100"/>
        <c:noMultiLvlLbl val="0"/>
      </c:catAx>
      <c:valAx>
        <c:axId val="20809970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8124431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Emilia_Romagna!$P$153</c:f>
              <c:strCache>
                <c:ptCount val="1"/>
                <c:pt idx="0">
                  <c:v>Prob 1</c:v>
                </c:pt>
              </c:strCache>
            </c:strRef>
          </c:tx>
          <c:cat>
            <c:strRef>
              <c:f>Emilia_Romagna!$O$154:$O$158</c:f>
              <c:strCache>
                <c:ptCount val="5"/>
                <c:pt idx="0">
                  <c:v>P-0</c:v>
                </c:pt>
                <c:pt idx="1">
                  <c:v>P-1</c:v>
                </c:pt>
                <c:pt idx="2">
                  <c:v>P-2</c:v>
                </c:pt>
                <c:pt idx="3">
                  <c:v>P-3</c:v>
                </c:pt>
                <c:pt idx="4">
                  <c:v>P-4</c:v>
                </c:pt>
              </c:strCache>
            </c:strRef>
          </c:cat>
          <c:val>
            <c:numRef>
              <c:f>Emilia_Romagna!$P$154:$P$158</c:f>
              <c:numCache>
                <c:formatCode>0%</c:formatCode>
                <c:ptCount val="5"/>
                <c:pt idx="0">
                  <c:v>0.18</c:v>
                </c:pt>
                <c:pt idx="1">
                  <c:v>0.29</c:v>
                </c:pt>
                <c:pt idx="2">
                  <c:v>0.3</c:v>
                </c:pt>
                <c:pt idx="3">
                  <c:v>0.16</c:v>
                </c:pt>
                <c:pt idx="4">
                  <c:v>0.07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Emilia_Romagna!$Q$153</c:f>
              <c:strCache>
                <c:ptCount val="1"/>
                <c:pt idx="0">
                  <c:v>Prob 2</c:v>
                </c:pt>
              </c:strCache>
            </c:strRef>
          </c:tx>
          <c:cat>
            <c:strRef>
              <c:f>Emilia_Romagna!$O$154:$O$158</c:f>
              <c:strCache>
                <c:ptCount val="5"/>
                <c:pt idx="0">
                  <c:v>P-0</c:v>
                </c:pt>
                <c:pt idx="1">
                  <c:v>P-1</c:v>
                </c:pt>
                <c:pt idx="2">
                  <c:v>P-2</c:v>
                </c:pt>
                <c:pt idx="3">
                  <c:v>P-3</c:v>
                </c:pt>
                <c:pt idx="4">
                  <c:v>P-4</c:v>
                </c:pt>
              </c:strCache>
            </c:strRef>
          </c:cat>
          <c:val>
            <c:numRef>
              <c:f>Emilia_Romagna!$Q$154:$Q$158</c:f>
              <c:numCache>
                <c:formatCode>0%</c:formatCode>
                <c:ptCount val="5"/>
                <c:pt idx="0">
                  <c:v>0.22</c:v>
                </c:pt>
                <c:pt idx="1">
                  <c:v>0.28</c:v>
                </c:pt>
                <c:pt idx="2">
                  <c:v>0.23</c:v>
                </c:pt>
                <c:pt idx="3">
                  <c:v>0.15</c:v>
                </c:pt>
                <c:pt idx="4">
                  <c:v>0.12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06079112"/>
        <c:axId val="2062859336"/>
      </c:lineChart>
      <c:catAx>
        <c:axId val="2106079112"/>
        <c:scaling>
          <c:orientation val="minMax"/>
        </c:scaling>
        <c:delete val="0"/>
        <c:axPos val="b"/>
        <c:majorTickMark val="out"/>
        <c:minorTickMark val="none"/>
        <c:tickLblPos val="nextTo"/>
        <c:crossAx val="2062859336"/>
        <c:crosses val="autoZero"/>
        <c:auto val="1"/>
        <c:lblAlgn val="ctr"/>
        <c:lblOffset val="100"/>
        <c:noMultiLvlLbl val="0"/>
      </c:catAx>
      <c:valAx>
        <c:axId val="206285933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10607911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it-IT"/>
              <a:t>Emilia Romagna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cat>
            <c:strRef>
              <c:f>Emilia_Romagna!$Y$153:$Y$157</c:f>
              <c:strCache>
                <c:ptCount val="5"/>
                <c:pt idx="0">
                  <c:v>&gt;=7</c:v>
                </c:pt>
                <c:pt idx="1">
                  <c:v> 8-9</c:v>
                </c:pt>
                <c:pt idx="2">
                  <c:v>10</c:v>
                </c:pt>
                <c:pt idx="3">
                  <c:v> 11-13</c:v>
                </c:pt>
                <c:pt idx="4">
                  <c:v> 14-15</c:v>
                </c:pt>
              </c:strCache>
            </c:strRef>
          </c:cat>
          <c:val>
            <c:numRef>
              <c:f>Emilia_Romagna!$Z$153:$Z$157</c:f>
              <c:numCache>
                <c:formatCode>0%</c:formatCode>
                <c:ptCount val="5"/>
                <c:pt idx="0">
                  <c:v>0.13</c:v>
                </c:pt>
                <c:pt idx="1">
                  <c:v>0.19</c:v>
                </c:pt>
                <c:pt idx="2">
                  <c:v>0.15</c:v>
                </c:pt>
                <c:pt idx="3">
                  <c:v>0.37</c:v>
                </c:pt>
                <c:pt idx="4">
                  <c:v>0.16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80684136"/>
        <c:axId val="2080397416"/>
      </c:barChart>
      <c:catAx>
        <c:axId val="2080684136"/>
        <c:scaling>
          <c:orientation val="minMax"/>
        </c:scaling>
        <c:delete val="0"/>
        <c:axPos val="b"/>
        <c:majorTickMark val="out"/>
        <c:minorTickMark val="none"/>
        <c:tickLblPos val="nextTo"/>
        <c:crossAx val="2080397416"/>
        <c:crosses val="autoZero"/>
        <c:auto val="1"/>
        <c:lblAlgn val="ctr"/>
        <c:lblOffset val="100"/>
        <c:noMultiLvlLbl val="0"/>
      </c:catAx>
      <c:valAx>
        <c:axId val="208039741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806841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it-IT" dirty="0" smtClean="0"/>
              <a:t>Comprensione</a:t>
            </a:r>
            <a:endParaRPr lang="it-IT" dirty="0"/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Emilia_Romagna!$AG$157</c:f>
              <c:strCache>
                <c:ptCount val="1"/>
                <c:pt idx="0">
                  <c:v>P1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cat>
            <c:strRef>
              <c:f>Emilia_Romagna!$AF$158:$AF$161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Emilia_Romagna!$AG$158:$AG$161</c:f>
              <c:numCache>
                <c:formatCode>0%</c:formatCode>
                <c:ptCount val="4"/>
                <c:pt idx="0">
                  <c:v>0.202886247877759</c:v>
                </c:pt>
                <c:pt idx="1">
                  <c:v>0.377758913412564</c:v>
                </c:pt>
                <c:pt idx="2">
                  <c:v>0.292020373514431</c:v>
                </c:pt>
                <c:pt idx="3">
                  <c:v>0.127334465195246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Emilia_Romagna!$AH$157</c:f>
              <c:strCache>
                <c:ptCount val="1"/>
                <c:pt idx="0">
                  <c:v>P2</c:v>
                </c:pt>
              </c:strCache>
            </c:strRef>
          </c:tx>
          <c:cat>
            <c:strRef>
              <c:f>Emilia_Romagna!$AF$158:$AF$161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Emilia_Romagna!$AH$158:$AH$161</c:f>
              <c:numCache>
                <c:formatCode>0%</c:formatCode>
                <c:ptCount val="4"/>
                <c:pt idx="0">
                  <c:v>0.293290043290043</c:v>
                </c:pt>
                <c:pt idx="1">
                  <c:v>0.312770562770563</c:v>
                </c:pt>
                <c:pt idx="2">
                  <c:v>0.208874458874459</c:v>
                </c:pt>
                <c:pt idx="3">
                  <c:v>0.185064935064935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62125672"/>
        <c:axId val="2081863256"/>
      </c:lineChart>
      <c:catAx>
        <c:axId val="2062125672"/>
        <c:scaling>
          <c:orientation val="minMax"/>
        </c:scaling>
        <c:delete val="0"/>
        <c:axPos val="b"/>
        <c:majorTickMark val="out"/>
        <c:minorTickMark val="none"/>
        <c:tickLblPos val="nextTo"/>
        <c:crossAx val="2081863256"/>
        <c:crosses val="autoZero"/>
        <c:auto val="1"/>
        <c:lblAlgn val="ctr"/>
        <c:lblOffset val="100"/>
        <c:noMultiLvlLbl val="0"/>
      </c:catAx>
      <c:valAx>
        <c:axId val="208186325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621256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it-IT"/>
              <a:t>Individuare strategie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0822672741323057"/>
          <c:y val="0.127489056170662"/>
          <c:w val="0.816783407251122"/>
          <c:h val="0.735639643435008"/>
        </c:manualLayout>
      </c:layout>
      <c:lineChart>
        <c:grouping val="standard"/>
        <c:varyColors val="0"/>
        <c:ser>
          <c:idx val="0"/>
          <c:order val="0"/>
          <c:tx>
            <c:strRef>
              <c:f>Emilia_Romagna!$AP$157</c:f>
              <c:strCache>
                <c:ptCount val="1"/>
                <c:pt idx="0">
                  <c:v>P1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</c:spPr>
          </c:marker>
          <c:cat>
            <c:strRef>
              <c:f>Emilia_Romagna!$AO$158:$AO$161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Emilia_Romagna!$AP$158:$AP$161</c:f>
              <c:numCache>
                <c:formatCode>0%</c:formatCode>
                <c:ptCount val="4"/>
                <c:pt idx="0">
                  <c:v>0.212224108658744</c:v>
                </c:pt>
                <c:pt idx="1">
                  <c:v>0.426146010186757</c:v>
                </c:pt>
                <c:pt idx="2">
                  <c:v>0.263157894736842</c:v>
                </c:pt>
                <c:pt idx="3">
                  <c:v>0.098471986417657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Emilia_Romagna!$AQ$157</c:f>
              <c:strCache>
                <c:ptCount val="1"/>
                <c:pt idx="0">
                  <c:v>P2</c:v>
                </c:pt>
              </c:strCache>
            </c:strRef>
          </c:tx>
          <c:cat>
            <c:strRef>
              <c:f>Emilia_Romagna!$AO$158:$AO$161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Emilia_Romagna!$AQ$158:$AQ$161</c:f>
              <c:numCache>
                <c:formatCode>0%</c:formatCode>
                <c:ptCount val="4"/>
                <c:pt idx="0">
                  <c:v>0.315846994535519</c:v>
                </c:pt>
                <c:pt idx="1">
                  <c:v>0.313661202185792</c:v>
                </c:pt>
                <c:pt idx="2">
                  <c:v>0.214207650273224</c:v>
                </c:pt>
                <c:pt idx="3">
                  <c:v>0.16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1781224"/>
        <c:axId val="2081784200"/>
      </c:lineChart>
      <c:catAx>
        <c:axId val="2081781224"/>
        <c:scaling>
          <c:orientation val="minMax"/>
        </c:scaling>
        <c:delete val="0"/>
        <c:axPos val="b"/>
        <c:majorTickMark val="out"/>
        <c:minorTickMark val="none"/>
        <c:tickLblPos val="nextTo"/>
        <c:crossAx val="2081784200"/>
        <c:crosses val="autoZero"/>
        <c:auto val="1"/>
        <c:lblAlgn val="ctr"/>
        <c:lblOffset val="100"/>
        <c:noMultiLvlLbl val="0"/>
      </c:catAx>
      <c:valAx>
        <c:axId val="208178420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817812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it-IT"/>
              <a:t>Sviluppare il processo risolutivo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Emilia_Romagna!$AY$156</c:f>
              <c:strCache>
                <c:ptCount val="1"/>
                <c:pt idx="0">
                  <c:v>P1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  <a:ln>
                <a:solidFill>
                  <a:srgbClr val="0000FF"/>
                </a:solidFill>
              </a:ln>
            </c:spPr>
          </c:marker>
          <c:cat>
            <c:strRef>
              <c:f>Emilia_Romagna!$AX$157:$AX$160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Emilia_Romagna!$AY$157:$AY$160</c:f>
              <c:numCache>
                <c:formatCode>0%</c:formatCode>
                <c:ptCount val="4"/>
                <c:pt idx="0">
                  <c:v>0.231748726655348</c:v>
                </c:pt>
                <c:pt idx="1">
                  <c:v>0.398981324278438</c:v>
                </c:pt>
                <c:pt idx="2">
                  <c:v>0.263157894736842</c:v>
                </c:pt>
                <c:pt idx="3">
                  <c:v>0.106112054329372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Emilia_Romagna!$AZ$156</c:f>
              <c:strCache>
                <c:ptCount val="1"/>
                <c:pt idx="0">
                  <c:v>P2</c:v>
                </c:pt>
              </c:strCache>
            </c:strRef>
          </c:tx>
          <c:cat>
            <c:strRef>
              <c:f>Emilia_Romagna!$AX$157:$AX$160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Emilia_Romagna!$AZ$157:$AZ$160</c:f>
              <c:numCache>
                <c:formatCode>0%</c:formatCode>
                <c:ptCount val="4"/>
                <c:pt idx="0">
                  <c:v>0.318032786885246</c:v>
                </c:pt>
                <c:pt idx="1">
                  <c:v>0.336612021857923</c:v>
                </c:pt>
                <c:pt idx="2">
                  <c:v>0.208743169398907</c:v>
                </c:pt>
                <c:pt idx="3">
                  <c:v>0.13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1708888"/>
        <c:axId val="2081719656"/>
      </c:lineChart>
      <c:catAx>
        <c:axId val="2081708888"/>
        <c:scaling>
          <c:orientation val="minMax"/>
        </c:scaling>
        <c:delete val="0"/>
        <c:axPos val="b"/>
        <c:majorTickMark val="out"/>
        <c:minorTickMark val="none"/>
        <c:tickLblPos val="nextTo"/>
        <c:crossAx val="2081719656"/>
        <c:crosses val="autoZero"/>
        <c:auto val="1"/>
        <c:lblAlgn val="ctr"/>
        <c:lblOffset val="100"/>
        <c:noMultiLvlLbl val="0"/>
      </c:catAx>
      <c:valAx>
        <c:axId val="2081719656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817088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it-IT"/>
              <a:t>Argomentare</a:t>
            </a:r>
          </a:p>
        </c:rich>
      </c:tx>
      <c:layout/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Emilia_Romagna!$BG$156</c:f>
              <c:strCache>
                <c:ptCount val="1"/>
                <c:pt idx="0">
                  <c:v>P1</c:v>
                </c:pt>
              </c:strCache>
            </c:strRef>
          </c:tx>
          <c:spPr>
            <a:ln>
              <a:solidFill>
                <a:srgbClr val="0000FF"/>
              </a:solidFill>
            </a:ln>
          </c:spPr>
          <c:marker>
            <c:spPr>
              <a:solidFill>
                <a:srgbClr val="0000FF"/>
              </a:solidFill>
              <a:ln>
                <a:solidFill>
                  <a:srgbClr val="0000FF"/>
                </a:solidFill>
              </a:ln>
            </c:spPr>
          </c:marker>
          <c:cat>
            <c:strRef>
              <c:f>Emilia_Romagna!$BF$157:$BF$160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Emilia_Romagna!$BG$157:$BG$160</c:f>
              <c:numCache>
                <c:formatCode>0%</c:formatCode>
                <c:ptCount val="4"/>
                <c:pt idx="0">
                  <c:v>0.299660441426146</c:v>
                </c:pt>
                <c:pt idx="1">
                  <c:v>0.353140916808149</c:v>
                </c:pt>
                <c:pt idx="2">
                  <c:v>0.237691001697793</c:v>
                </c:pt>
                <c:pt idx="3">
                  <c:v>0.109507640067912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Emilia_Romagna!$BH$156</c:f>
              <c:strCache>
                <c:ptCount val="1"/>
                <c:pt idx="0">
                  <c:v>P2</c:v>
                </c:pt>
              </c:strCache>
            </c:strRef>
          </c:tx>
          <c:cat>
            <c:strRef>
              <c:f>Emilia_Romagna!$BF$157:$BF$160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Emilia_Romagna!$BH$157:$BH$160</c:f>
              <c:numCache>
                <c:formatCode>0%</c:formatCode>
                <c:ptCount val="4"/>
                <c:pt idx="0">
                  <c:v>0.33879781420765</c:v>
                </c:pt>
                <c:pt idx="1">
                  <c:v>0.297267759562841</c:v>
                </c:pt>
                <c:pt idx="2">
                  <c:v>0.2</c:v>
                </c:pt>
                <c:pt idx="3">
                  <c:v>0.157377049180328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1652712"/>
        <c:axId val="2081705720"/>
      </c:lineChart>
      <c:catAx>
        <c:axId val="2081652712"/>
        <c:scaling>
          <c:orientation val="minMax"/>
        </c:scaling>
        <c:delete val="0"/>
        <c:axPos val="b"/>
        <c:majorTickMark val="out"/>
        <c:minorTickMark val="none"/>
        <c:tickLblPos val="nextTo"/>
        <c:crossAx val="2081705720"/>
        <c:crosses val="autoZero"/>
        <c:auto val="1"/>
        <c:lblAlgn val="ctr"/>
        <c:lblOffset val="100"/>
        <c:noMultiLvlLbl val="0"/>
      </c:catAx>
      <c:valAx>
        <c:axId val="208170572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8165271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Emilia_Romagna!$AH$186</c:f>
              <c:strCache>
                <c:ptCount val="1"/>
                <c:pt idx="0">
                  <c:v>L1</c:v>
                </c:pt>
              </c:strCache>
            </c:strRef>
          </c:tx>
          <c:invertIfNegative val="0"/>
          <c:cat>
            <c:strRef>
              <c:f>Emilia_Romagna!$AI$185:$AL$185</c:f>
              <c:strCache>
                <c:ptCount val="4"/>
                <c:pt idx="0">
                  <c:v> C</c:v>
                </c:pt>
                <c:pt idx="1">
                  <c:v>I</c:v>
                </c:pt>
                <c:pt idx="2">
                  <c:v>S</c:v>
                </c:pt>
                <c:pt idx="3">
                  <c:v>A</c:v>
                </c:pt>
              </c:strCache>
            </c:strRef>
          </c:cat>
          <c:val>
            <c:numRef>
              <c:f>Emilia_Romagna!$AI$186:$AL$186</c:f>
              <c:numCache>
                <c:formatCode>0%</c:formatCode>
                <c:ptCount val="4"/>
                <c:pt idx="0">
                  <c:v>0.202886247877759</c:v>
                </c:pt>
                <c:pt idx="1">
                  <c:v>0.212224108658744</c:v>
                </c:pt>
                <c:pt idx="2">
                  <c:v>0.231748726655348</c:v>
                </c:pt>
                <c:pt idx="3">
                  <c:v>0.299660441426146</c:v>
                </c:pt>
              </c:numCache>
            </c:numRef>
          </c:val>
        </c:ser>
        <c:ser>
          <c:idx val="1"/>
          <c:order val="1"/>
          <c:tx>
            <c:strRef>
              <c:f>Emilia_Romagna!$AH$187</c:f>
              <c:strCache>
                <c:ptCount val="1"/>
                <c:pt idx="0">
                  <c:v>L2</c:v>
                </c:pt>
              </c:strCache>
            </c:strRef>
          </c:tx>
          <c:invertIfNegative val="0"/>
          <c:cat>
            <c:strRef>
              <c:f>Emilia_Romagna!$AI$185:$AL$185</c:f>
              <c:strCache>
                <c:ptCount val="4"/>
                <c:pt idx="0">
                  <c:v> C</c:v>
                </c:pt>
                <c:pt idx="1">
                  <c:v>I</c:v>
                </c:pt>
                <c:pt idx="2">
                  <c:v>S</c:v>
                </c:pt>
                <c:pt idx="3">
                  <c:v>A</c:v>
                </c:pt>
              </c:strCache>
            </c:strRef>
          </c:cat>
          <c:val>
            <c:numRef>
              <c:f>Emilia_Romagna!$AI$187:$AL$187</c:f>
              <c:numCache>
                <c:formatCode>0%</c:formatCode>
                <c:ptCount val="4"/>
                <c:pt idx="0">
                  <c:v>0.377758913412564</c:v>
                </c:pt>
                <c:pt idx="1">
                  <c:v>0.426146010186757</c:v>
                </c:pt>
                <c:pt idx="2">
                  <c:v>0.398981324278438</c:v>
                </c:pt>
                <c:pt idx="3">
                  <c:v>0.353140916808149</c:v>
                </c:pt>
              </c:numCache>
            </c:numRef>
          </c:val>
        </c:ser>
        <c:ser>
          <c:idx val="2"/>
          <c:order val="2"/>
          <c:tx>
            <c:strRef>
              <c:f>Emilia_Romagna!$AH$188</c:f>
              <c:strCache>
                <c:ptCount val="1"/>
                <c:pt idx="0">
                  <c:v>L3</c:v>
                </c:pt>
              </c:strCache>
            </c:strRef>
          </c:tx>
          <c:invertIfNegative val="0"/>
          <c:cat>
            <c:strRef>
              <c:f>Emilia_Romagna!$AI$185:$AL$185</c:f>
              <c:strCache>
                <c:ptCount val="4"/>
                <c:pt idx="0">
                  <c:v> C</c:v>
                </c:pt>
                <c:pt idx="1">
                  <c:v>I</c:v>
                </c:pt>
                <c:pt idx="2">
                  <c:v>S</c:v>
                </c:pt>
                <c:pt idx="3">
                  <c:v>A</c:v>
                </c:pt>
              </c:strCache>
            </c:strRef>
          </c:cat>
          <c:val>
            <c:numRef>
              <c:f>Emilia_Romagna!$AI$188:$AL$188</c:f>
              <c:numCache>
                <c:formatCode>0%</c:formatCode>
                <c:ptCount val="4"/>
                <c:pt idx="0">
                  <c:v>0.292020373514431</c:v>
                </c:pt>
                <c:pt idx="1">
                  <c:v>0.263157894736842</c:v>
                </c:pt>
                <c:pt idx="2">
                  <c:v>0.263157894736842</c:v>
                </c:pt>
                <c:pt idx="3">
                  <c:v>0.237691001697793</c:v>
                </c:pt>
              </c:numCache>
            </c:numRef>
          </c:val>
        </c:ser>
        <c:ser>
          <c:idx val="3"/>
          <c:order val="3"/>
          <c:tx>
            <c:strRef>
              <c:f>Emilia_Romagna!$AH$189</c:f>
              <c:strCache>
                <c:ptCount val="1"/>
                <c:pt idx="0">
                  <c:v>L4</c:v>
                </c:pt>
              </c:strCache>
            </c:strRef>
          </c:tx>
          <c:invertIfNegative val="0"/>
          <c:cat>
            <c:strRef>
              <c:f>Emilia_Romagna!$AI$185:$AL$185</c:f>
              <c:strCache>
                <c:ptCount val="4"/>
                <c:pt idx="0">
                  <c:v> C</c:v>
                </c:pt>
                <c:pt idx="1">
                  <c:v>I</c:v>
                </c:pt>
                <c:pt idx="2">
                  <c:v>S</c:v>
                </c:pt>
                <c:pt idx="3">
                  <c:v>A</c:v>
                </c:pt>
              </c:strCache>
            </c:strRef>
          </c:cat>
          <c:val>
            <c:numRef>
              <c:f>Emilia_Romagna!$AI$189:$AL$189</c:f>
              <c:numCache>
                <c:formatCode>0%</c:formatCode>
                <c:ptCount val="4"/>
                <c:pt idx="0">
                  <c:v>0.127334465195246</c:v>
                </c:pt>
                <c:pt idx="1">
                  <c:v>0.098471986417657</c:v>
                </c:pt>
                <c:pt idx="2">
                  <c:v>0.106112054329372</c:v>
                </c:pt>
                <c:pt idx="3">
                  <c:v>0.109507640067912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81607688"/>
        <c:axId val="2081610808"/>
      </c:barChart>
      <c:catAx>
        <c:axId val="2081607688"/>
        <c:scaling>
          <c:orientation val="minMax"/>
        </c:scaling>
        <c:delete val="0"/>
        <c:axPos val="b"/>
        <c:majorTickMark val="out"/>
        <c:minorTickMark val="none"/>
        <c:tickLblPos val="nextTo"/>
        <c:crossAx val="2081610808"/>
        <c:crosses val="autoZero"/>
        <c:auto val="1"/>
        <c:lblAlgn val="ctr"/>
        <c:lblOffset val="100"/>
        <c:noMultiLvlLbl val="0"/>
      </c:catAx>
      <c:valAx>
        <c:axId val="208161080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816076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Emilia_Romagna!$AI$185</c:f>
              <c:strCache>
                <c:ptCount val="1"/>
                <c:pt idx="0">
                  <c:v> C</c:v>
                </c:pt>
              </c:strCache>
            </c:strRef>
          </c:tx>
          <c:invertIfNegative val="0"/>
          <c:cat>
            <c:strRef>
              <c:f>Emilia_Romagna!$AH$186:$AH$189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Emilia_Romagna!$AI$186:$AI$189</c:f>
              <c:numCache>
                <c:formatCode>0%</c:formatCode>
                <c:ptCount val="4"/>
                <c:pt idx="0">
                  <c:v>0.202886247877759</c:v>
                </c:pt>
                <c:pt idx="1">
                  <c:v>0.377758913412564</c:v>
                </c:pt>
                <c:pt idx="2">
                  <c:v>0.292020373514431</c:v>
                </c:pt>
                <c:pt idx="3">
                  <c:v>0.127334465195246</c:v>
                </c:pt>
              </c:numCache>
            </c:numRef>
          </c:val>
        </c:ser>
        <c:ser>
          <c:idx val="1"/>
          <c:order val="1"/>
          <c:tx>
            <c:strRef>
              <c:f>Emilia_Romagna!$AJ$185</c:f>
              <c:strCache>
                <c:ptCount val="1"/>
                <c:pt idx="0">
                  <c:v>I</c:v>
                </c:pt>
              </c:strCache>
            </c:strRef>
          </c:tx>
          <c:invertIfNegative val="0"/>
          <c:cat>
            <c:strRef>
              <c:f>Emilia_Romagna!$AH$186:$AH$189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Emilia_Romagna!$AJ$186:$AJ$189</c:f>
              <c:numCache>
                <c:formatCode>0%</c:formatCode>
                <c:ptCount val="4"/>
                <c:pt idx="0">
                  <c:v>0.212224108658744</c:v>
                </c:pt>
                <c:pt idx="1">
                  <c:v>0.426146010186757</c:v>
                </c:pt>
                <c:pt idx="2">
                  <c:v>0.263157894736842</c:v>
                </c:pt>
                <c:pt idx="3">
                  <c:v>0.098471986417657</c:v>
                </c:pt>
              </c:numCache>
            </c:numRef>
          </c:val>
        </c:ser>
        <c:ser>
          <c:idx val="2"/>
          <c:order val="2"/>
          <c:tx>
            <c:strRef>
              <c:f>Emilia_Romagna!$AK$185</c:f>
              <c:strCache>
                <c:ptCount val="1"/>
                <c:pt idx="0">
                  <c:v>S</c:v>
                </c:pt>
              </c:strCache>
            </c:strRef>
          </c:tx>
          <c:invertIfNegative val="0"/>
          <c:cat>
            <c:strRef>
              <c:f>Emilia_Romagna!$AH$186:$AH$189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Emilia_Romagna!$AK$186:$AK$189</c:f>
              <c:numCache>
                <c:formatCode>0%</c:formatCode>
                <c:ptCount val="4"/>
                <c:pt idx="0">
                  <c:v>0.231748726655348</c:v>
                </c:pt>
                <c:pt idx="1">
                  <c:v>0.398981324278438</c:v>
                </c:pt>
                <c:pt idx="2">
                  <c:v>0.263157894736842</c:v>
                </c:pt>
                <c:pt idx="3">
                  <c:v>0.106112054329372</c:v>
                </c:pt>
              </c:numCache>
            </c:numRef>
          </c:val>
        </c:ser>
        <c:ser>
          <c:idx val="3"/>
          <c:order val="3"/>
          <c:tx>
            <c:strRef>
              <c:f>Emilia_Romagna!$AL$185</c:f>
              <c:strCache>
                <c:ptCount val="1"/>
                <c:pt idx="0">
                  <c:v>A</c:v>
                </c:pt>
              </c:strCache>
            </c:strRef>
          </c:tx>
          <c:invertIfNegative val="0"/>
          <c:cat>
            <c:strRef>
              <c:f>Emilia_Romagna!$AH$186:$AH$189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Emilia_Romagna!$AL$186:$AL$189</c:f>
              <c:numCache>
                <c:formatCode>0%</c:formatCode>
                <c:ptCount val="4"/>
                <c:pt idx="0">
                  <c:v>0.299660441426146</c:v>
                </c:pt>
                <c:pt idx="1">
                  <c:v>0.353140916808149</c:v>
                </c:pt>
                <c:pt idx="2">
                  <c:v>0.237691001697793</c:v>
                </c:pt>
                <c:pt idx="3">
                  <c:v>0.109507640067912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81597640"/>
        <c:axId val="2081432360"/>
      </c:barChart>
      <c:catAx>
        <c:axId val="2081597640"/>
        <c:scaling>
          <c:orientation val="minMax"/>
        </c:scaling>
        <c:delete val="0"/>
        <c:axPos val="b"/>
        <c:majorTickMark val="out"/>
        <c:minorTickMark val="none"/>
        <c:tickLblPos val="nextTo"/>
        <c:crossAx val="2081432360"/>
        <c:crosses val="autoZero"/>
        <c:auto val="1"/>
        <c:lblAlgn val="ctr"/>
        <c:lblOffset val="100"/>
        <c:noMultiLvlLbl val="0"/>
      </c:catAx>
      <c:valAx>
        <c:axId val="208143236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8159764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Emilia_Romagna!$AI$185</c:f>
              <c:strCache>
                <c:ptCount val="1"/>
                <c:pt idx="0">
                  <c:v> C</c:v>
                </c:pt>
              </c:strCache>
            </c:strRef>
          </c:tx>
          <c:cat>
            <c:strRef>
              <c:f>Emilia_Romagna!$AH$186:$AH$189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Emilia_Romagna!$AI$186:$AI$189</c:f>
              <c:numCache>
                <c:formatCode>0%</c:formatCode>
                <c:ptCount val="4"/>
                <c:pt idx="0">
                  <c:v>0.202886247877759</c:v>
                </c:pt>
                <c:pt idx="1">
                  <c:v>0.377758913412564</c:v>
                </c:pt>
                <c:pt idx="2">
                  <c:v>0.292020373514431</c:v>
                </c:pt>
                <c:pt idx="3">
                  <c:v>0.127334465195246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Emilia_Romagna!$AJ$185</c:f>
              <c:strCache>
                <c:ptCount val="1"/>
                <c:pt idx="0">
                  <c:v>I</c:v>
                </c:pt>
              </c:strCache>
            </c:strRef>
          </c:tx>
          <c:cat>
            <c:strRef>
              <c:f>Emilia_Romagna!$AH$186:$AH$189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Emilia_Romagna!$AJ$186:$AJ$189</c:f>
              <c:numCache>
                <c:formatCode>0%</c:formatCode>
                <c:ptCount val="4"/>
                <c:pt idx="0">
                  <c:v>0.212224108658744</c:v>
                </c:pt>
                <c:pt idx="1">
                  <c:v>0.426146010186757</c:v>
                </c:pt>
                <c:pt idx="2">
                  <c:v>0.263157894736842</c:v>
                </c:pt>
                <c:pt idx="3">
                  <c:v>0.098471986417657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Emilia_Romagna!$AK$185</c:f>
              <c:strCache>
                <c:ptCount val="1"/>
                <c:pt idx="0">
                  <c:v>S</c:v>
                </c:pt>
              </c:strCache>
            </c:strRef>
          </c:tx>
          <c:cat>
            <c:strRef>
              <c:f>Emilia_Romagna!$AH$186:$AH$189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Emilia_Romagna!$AK$186:$AK$189</c:f>
              <c:numCache>
                <c:formatCode>0%</c:formatCode>
                <c:ptCount val="4"/>
                <c:pt idx="0">
                  <c:v>0.231748726655348</c:v>
                </c:pt>
                <c:pt idx="1">
                  <c:v>0.398981324278438</c:v>
                </c:pt>
                <c:pt idx="2">
                  <c:v>0.263157894736842</c:v>
                </c:pt>
                <c:pt idx="3">
                  <c:v>0.106112054329372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Emilia_Romagna!$AL$185</c:f>
              <c:strCache>
                <c:ptCount val="1"/>
                <c:pt idx="0">
                  <c:v>A</c:v>
                </c:pt>
              </c:strCache>
            </c:strRef>
          </c:tx>
          <c:cat>
            <c:strRef>
              <c:f>Emilia_Romagna!$AH$186:$AH$189</c:f>
              <c:strCache>
                <c:ptCount val="4"/>
                <c:pt idx="0">
                  <c:v>L1</c:v>
                </c:pt>
                <c:pt idx="1">
                  <c:v>L2</c:v>
                </c:pt>
                <c:pt idx="2">
                  <c:v>L3</c:v>
                </c:pt>
                <c:pt idx="3">
                  <c:v>L4</c:v>
                </c:pt>
              </c:strCache>
            </c:strRef>
          </c:cat>
          <c:val>
            <c:numRef>
              <c:f>Emilia_Romagna!$AL$186:$AL$189</c:f>
              <c:numCache>
                <c:formatCode>0%</c:formatCode>
                <c:ptCount val="4"/>
                <c:pt idx="0">
                  <c:v>0.299660441426146</c:v>
                </c:pt>
                <c:pt idx="1">
                  <c:v>0.353140916808149</c:v>
                </c:pt>
                <c:pt idx="2">
                  <c:v>0.237691001697793</c:v>
                </c:pt>
                <c:pt idx="3">
                  <c:v>0.109507640067912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81556120"/>
        <c:axId val="2081463384"/>
      </c:lineChart>
      <c:catAx>
        <c:axId val="2081556120"/>
        <c:scaling>
          <c:orientation val="minMax"/>
        </c:scaling>
        <c:delete val="0"/>
        <c:axPos val="b"/>
        <c:majorTickMark val="out"/>
        <c:minorTickMark val="none"/>
        <c:tickLblPos val="nextTo"/>
        <c:crossAx val="2081463384"/>
        <c:crosses val="autoZero"/>
        <c:auto val="1"/>
        <c:lblAlgn val="ctr"/>
        <c:lblOffset val="100"/>
        <c:noMultiLvlLbl val="0"/>
      </c:catAx>
      <c:valAx>
        <c:axId val="2081463384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815561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Emilia_Romagna!$AX$186</c:f>
              <c:strCache>
                <c:ptCount val="1"/>
                <c:pt idx="0">
                  <c:v>L1</c:v>
                </c:pt>
              </c:strCache>
            </c:strRef>
          </c:tx>
          <c:invertIfNegative val="0"/>
          <c:cat>
            <c:strRef>
              <c:f>Emilia_Romagna!$AY$185:$BB$185</c:f>
              <c:strCache>
                <c:ptCount val="4"/>
                <c:pt idx="0">
                  <c:v> C</c:v>
                </c:pt>
                <c:pt idx="1">
                  <c:v>I</c:v>
                </c:pt>
                <c:pt idx="2">
                  <c:v>S</c:v>
                </c:pt>
                <c:pt idx="3">
                  <c:v>A</c:v>
                </c:pt>
              </c:strCache>
            </c:strRef>
          </c:cat>
          <c:val>
            <c:numRef>
              <c:f>Emilia_Romagna!$AY$186:$BB$186</c:f>
              <c:numCache>
                <c:formatCode>0%</c:formatCode>
                <c:ptCount val="4"/>
                <c:pt idx="0">
                  <c:v>0.293290043290043</c:v>
                </c:pt>
                <c:pt idx="1">
                  <c:v>0.315846994535519</c:v>
                </c:pt>
                <c:pt idx="2">
                  <c:v>0.318032786885246</c:v>
                </c:pt>
                <c:pt idx="3">
                  <c:v>0.33879781420765</c:v>
                </c:pt>
              </c:numCache>
            </c:numRef>
          </c:val>
        </c:ser>
        <c:ser>
          <c:idx val="1"/>
          <c:order val="1"/>
          <c:tx>
            <c:strRef>
              <c:f>Emilia_Romagna!$AX$187</c:f>
              <c:strCache>
                <c:ptCount val="1"/>
                <c:pt idx="0">
                  <c:v>L2</c:v>
                </c:pt>
              </c:strCache>
            </c:strRef>
          </c:tx>
          <c:invertIfNegative val="0"/>
          <c:cat>
            <c:strRef>
              <c:f>Emilia_Romagna!$AY$185:$BB$185</c:f>
              <c:strCache>
                <c:ptCount val="4"/>
                <c:pt idx="0">
                  <c:v> C</c:v>
                </c:pt>
                <c:pt idx="1">
                  <c:v>I</c:v>
                </c:pt>
                <c:pt idx="2">
                  <c:v>S</c:v>
                </c:pt>
                <c:pt idx="3">
                  <c:v>A</c:v>
                </c:pt>
              </c:strCache>
            </c:strRef>
          </c:cat>
          <c:val>
            <c:numRef>
              <c:f>Emilia_Romagna!$AY$187:$BB$187</c:f>
              <c:numCache>
                <c:formatCode>0%</c:formatCode>
                <c:ptCount val="4"/>
                <c:pt idx="0">
                  <c:v>0.312770562770563</c:v>
                </c:pt>
                <c:pt idx="1">
                  <c:v>0.313661202185792</c:v>
                </c:pt>
                <c:pt idx="2">
                  <c:v>0.336612021857923</c:v>
                </c:pt>
                <c:pt idx="3">
                  <c:v>0.297267759562841</c:v>
                </c:pt>
              </c:numCache>
            </c:numRef>
          </c:val>
        </c:ser>
        <c:ser>
          <c:idx val="2"/>
          <c:order val="2"/>
          <c:tx>
            <c:strRef>
              <c:f>Emilia_Romagna!$AX$188</c:f>
              <c:strCache>
                <c:ptCount val="1"/>
                <c:pt idx="0">
                  <c:v>L3</c:v>
                </c:pt>
              </c:strCache>
            </c:strRef>
          </c:tx>
          <c:invertIfNegative val="0"/>
          <c:cat>
            <c:strRef>
              <c:f>Emilia_Romagna!$AY$185:$BB$185</c:f>
              <c:strCache>
                <c:ptCount val="4"/>
                <c:pt idx="0">
                  <c:v> C</c:v>
                </c:pt>
                <c:pt idx="1">
                  <c:v>I</c:v>
                </c:pt>
                <c:pt idx="2">
                  <c:v>S</c:v>
                </c:pt>
                <c:pt idx="3">
                  <c:v>A</c:v>
                </c:pt>
              </c:strCache>
            </c:strRef>
          </c:cat>
          <c:val>
            <c:numRef>
              <c:f>Emilia_Romagna!$AY$188:$BB$188</c:f>
              <c:numCache>
                <c:formatCode>0%</c:formatCode>
                <c:ptCount val="4"/>
                <c:pt idx="0">
                  <c:v>0.208874458874459</c:v>
                </c:pt>
                <c:pt idx="1">
                  <c:v>0.214207650273224</c:v>
                </c:pt>
                <c:pt idx="2">
                  <c:v>0.208743169398907</c:v>
                </c:pt>
                <c:pt idx="3">
                  <c:v>0.2</c:v>
                </c:pt>
              </c:numCache>
            </c:numRef>
          </c:val>
        </c:ser>
        <c:ser>
          <c:idx val="3"/>
          <c:order val="3"/>
          <c:tx>
            <c:strRef>
              <c:f>Emilia_Romagna!$AX$189</c:f>
              <c:strCache>
                <c:ptCount val="1"/>
                <c:pt idx="0">
                  <c:v>L4</c:v>
                </c:pt>
              </c:strCache>
            </c:strRef>
          </c:tx>
          <c:invertIfNegative val="0"/>
          <c:cat>
            <c:strRef>
              <c:f>Emilia_Romagna!$AY$185:$BB$185</c:f>
              <c:strCache>
                <c:ptCount val="4"/>
                <c:pt idx="0">
                  <c:v> C</c:v>
                </c:pt>
                <c:pt idx="1">
                  <c:v>I</c:v>
                </c:pt>
                <c:pt idx="2">
                  <c:v>S</c:v>
                </c:pt>
                <c:pt idx="3">
                  <c:v>A</c:v>
                </c:pt>
              </c:strCache>
            </c:strRef>
          </c:cat>
          <c:val>
            <c:numRef>
              <c:f>Emilia_Romagna!$AY$189:$BB$189</c:f>
              <c:numCache>
                <c:formatCode>0%</c:formatCode>
                <c:ptCount val="4"/>
                <c:pt idx="0">
                  <c:v>0.185064935064935</c:v>
                </c:pt>
                <c:pt idx="1">
                  <c:v>0.16</c:v>
                </c:pt>
                <c:pt idx="2">
                  <c:v>0.13</c:v>
                </c:pt>
                <c:pt idx="3">
                  <c:v>0.157377049180328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61989496"/>
        <c:axId val="2061866232"/>
      </c:barChart>
      <c:catAx>
        <c:axId val="2061989496"/>
        <c:scaling>
          <c:orientation val="minMax"/>
        </c:scaling>
        <c:delete val="0"/>
        <c:axPos val="b"/>
        <c:majorTickMark val="out"/>
        <c:minorTickMark val="none"/>
        <c:tickLblPos val="nextTo"/>
        <c:crossAx val="2061866232"/>
        <c:crosses val="autoZero"/>
        <c:auto val="1"/>
        <c:lblAlgn val="ctr"/>
        <c:lblOffset val="100"/>
        <c:noMultiLvlLbl val="0"/>
      </c:catAx>
      <c:valAx>
        <c:axId val="206186623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20619894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ln>
      <a:solidFill>
        <a:schemeClr val="tx1"/>
      </a:solidFill>
    </a:ln>
  </c:sp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3AA48-1C21-3245-81E7-40958EB9325A}" type="datetimeFigureOut">
              <a:rPr lang="it-IT" smtClean="0"/>
              <a:t>24/02/16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3EB5CD-CC1D-7742-9D34-64B573CBAA86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36638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33FABB-F9E6-494F-B666-ECDA07EAB695}" type="datetimeFigureOut">
              <a:rPr lang="it-IT" smtClean="0"/>
              <a:t>24/02/16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F949A4-27AA-414F-B197-585A09C8B68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4497240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949A4-27AA-414F-B197-585A09C8B682}" type="slidenum">
              <a:rPr lang="it-IT" smtClean="0"/>
              <a:t>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98482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TIMSS. </a:t>
            </a:r>
          </a:p>
          <a:p>
            <a:r>
              <a:rPr lang="it-IT" dirty="0" smtClean="0"/>
              <a:t>a) comparare gli apprendimenti degli studenti in funzione dei differenti sistemi scolastici dei diversi paesi;</a:t>
            </a:r>
          </a:p>
          <a:p>
            <a:r>
              <a:rPr lang="it-IT" dirty="0" smtClean="0"/>
              <a:t>b) individuare, a livello comparativo, punti di forza e di debolezza dei rispettivi sistemi educativi e migliorare, così, l'insegnamento e l'apprendimento della Matematica e delle Scienze;</a:t>
            </a:r>
          </a:p>
          <a:p>
            <a:r>
              <a:rPr lang="it-IT" dirty="0" smtClean="0"/>
              <a:t>c) misurare i cambiamenti nel tempo (analisi di trend) degli apprendimenti in Matematica e Scienze degli studenti dei singoli Paesi;</a:t>
            </a:r>
          </a:p>
          <a:p>
            <a:r>
              <a:rPr lang="it-IT" dirty="0" smtClean="0"/>
              <a:t>d) identificare i fattori che influenzano le performance in Matematica e Scienze con particolare attenzione alle variabili di sfondo di tipo socio-economico e culturale, ai curricoli e alle strategie didattiche;</a:t>
            </a:r>
          </a:p>
          <a:p>
            <a:r>
              <a:rPr lang="it-IT" dirty="0" smtClean="0"/>
              <a:t>e) individuare a spiegare le differenze nei sistemi di istruzione tra Paesi al fine di contribuire a migliorare l'insegnamento e l'apprendimento della Matematica e delle Scienze.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949A4-27AA-414F-B197-585A09C8B682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837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fruidental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F949A4-27AA-414F-B197-585A09C8B682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46905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8916DBD5-C475-5248-8747-98B100604ADE}" type="datetime1">
              <a:rPr lang="it-IT" smtClean="0"/>
              <a:t>24/02/16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3D0F0DC9-2CBE-A74C-ADC6-D3E27C752A42}" type="slidenum">
              <a:rPr lang="it-IT" smtClean="0"/>
              <a:t>‹n.›</a:t>
            </a:fld>
            <a:endParaRPr lang="it-IT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26E79-2424-C547-8D7E-7A2D0A6FD378}" type="datetime1">
              <a:rPr lang="it-IT" smtClean="0"/>
              <a:t>24/02/16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7D77A-EEF5-1B41-8424-C98556BD42FB}" type="datetime1">
              <a:rPr lang="it-IT" smtClean="0"/>
              <a:t>24/02/16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26D274-11BF-F54F-A86B-79065C4794BF}" type="datetime1">
              <a:rPr lang="it-IT" smtClean="0"/>
              <a:t>24/02/16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BDA17-AB9C-7048-875E-D0AE8493D3D8}" type="datetime1">
              <a:rPr lang="it-IT" smtClean="0"/>
              <a:t>24/02/16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8391C-C33D-724A-ACCA-2D440B987C12}" type="datetime1">
              <a:rPr lang="it-IT" smtClean="0"/>
              <a:t>24/02/16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‹n.›</a:t>
            </a:fld>
            <a:endParaRPr lang="it-IT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C36359-0E20-FC4B-B78B-AC12F7C7CC3A}" type="datetime1">
              <a:rPr lang="it-IT" smtClean="0"/>
              <a:t>24/02/16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‹n.›</a:t>
            </a:fld>
            <a:endParaRPr lang="it-IT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225B4-4E8D-BE47-8710-100A23EE5181}" type="datetime1">
              <a:rPr lang="it-IT" smtClean="0"/>
              <a:t>24/02/16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34554-CD2C-9F41-9141-41ED18D8AC0E}" type="datetime1">
              <a:rPr lang="it-IT" smtClean="0"/>
              <a:t>24/02/16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it-IT" smtClean="0"/>
              <a:t>Fare clic per modificare stile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B996F-8690-4F49-9CBE-3CEB7AF9DC73}" type="datetime1">
              <a:rPr lang="it-IT" smtClean="0"/>
              <a:t>24/02/16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Trascinare l'immagine su un segnaposto o fare clic sull'icona per aggiungerla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CBC06-C7CF-BB48-B653-1376565F1DAF}" type="datetime1">
              <a:rPr lang="it-IT" smtClean="0"/>
              <a:t>24/02/16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‹n.›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it-IT" smtClean="0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407BC350-00F2-7B45-8434-F8BA8200E85C}" type="datetime1">
              <a:rPr lang="it-IT" smtClean="0"/>
              <a:t>24/02/16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3D0F0DC9-2CBE-A74C-ADC6-D3E27C752A42}" type="slidenum">
              <a:rPr lang="it-IT" smtClean="0"/>
              <a:t>‹n.›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4" Type="http://schemas.openxmlformats.org/officeDocument/2006/relationships/chart" Target="../charts/chart8.xml"/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4" Type="http://schemas.openxmlformats.org/officeDocument/2006/relationships/chart" Target="../charts/chart11.xml"/><Relationship Id="rId1" Type="http://schemas.openxmlformats.org/officeDocument/2006/relationships/slideLayout" Target="../slideLayouts/slideLayout6.xml"/><Relationship Id="rId2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3.xml"/><Relationship Id="rId3" Type="http://schemas.openxmlformats.org/officeDocument/2006/relationships/image" Target="../media/image9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3" Type="http://schemas.openxmlformats.org/officeDocument/2006/relationships/image" Target="../media/image11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hyperlink" Target="file://localhost/Users/achille/Documents/Scuola/Ulivi/scuola%20polo%20esame%20di%20stato/materiali/formato%20restituzione.doc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16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oleObject" Target="../embeddings/oleObject2.bin"/><Relationship Id="rId5" Type="http://schemas.openxmlformats.org/officeDocument/2006/relationships/image" Target="../media/image17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achille/Documents/Scuola/Ulivi/scuola%20polo%20esame%20di%20stato/relazione%20finale/Relazione%20finale.pdf" TargetMode="Externa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achille/Documents/corsi%20e%20conferenze/Ferrara%2025feb16/problemi%20simulazioni.pdf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achille/Documents/Scuola/Ulivi/scuola%20polo%20esame%20di%20stato/materiali/testi%20prove%20ingresso%20universit%C3%A0/TEST_SELEZIONE_SCIENZE_2012_A.pdf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achille/Documents/lavori%20achille/Archimede/01mat_14_bernardi_zoccante-def.pdf" TargetMode="External"/><Relationship Id="rId3" Type="http://schemas.openxmlformats.org/officeDocument/2006/relationships/hyperlink" Target="file://localhost/Users/achille/Documents/corsi%20e%20conferenze/Ferrara%2025feb16/tavole%20apprendimenti%20mathesis.pdf" TargetMode="Externa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achille/Documents/corsi%20e%20conferenze/Ferrara%2025feb16/rubrica-mat2.pdf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file://localhost/Users/achille/Documents/corsi%20e%20conferenze/Ferrara%2025feb16/focus%20esami%20di%20stato.pdf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/>
              <a:t>Dalle Indicazioni Nazionali </a:t>
            </a:r>
            <a:br>
              <a:rPr lang="it-IT" dirty="0" smtClean="0"/>
            </a:br>
            <a:r>
              <a:rPr lang="it-IT" dirty="0" smtClean="0"/>
              <a:t> all’Esame di Stato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Maffini Achille</a:t>
            </a:r>
          </a:p>
          <a:p>
            <a:r>
              <a:rPr lang="it-IT" dirty="0" smtClean="0"/>
              <a:t>Liceo Scientifico G. Ulivi - Parma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6175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13255"/>
            <a:ext cx="8041440" cy="817996"/>
          </a:xfrm>
        </p:spPr>
        <p:txBody>
          <a:bodyPr/>
          <a:lstStyle/>
          <a:p>
            <a:r>
              <a:rPr lang="it-IT" dirty="0" smtClean="0"/>
              <a:t>I risultati a livello regionale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242854"/>
            <a:ext cx="7467600" cy="4186323"/>
          </a:xfrm>
        </p:spPr>
        <p:txBody>
          <a:bodyPr/>
          <a:lstStyle/>
          <a:p>
            <a:r>
              <a:rPr lang="it-IT" dirty="0" smtClean="0"/>
              <a:t>Commissioni che hanno risposto al questionario: 101 su 144 (70%)</a:t>
            </a:r>
          </a:p>
          <a:p>
            <a:r>
              <a:rPr lang="it-IT" dirty="0"/>
              <a:t>H</a:t>
            </a:r>
            <a:r>
              <a:rPr lang="it-IT" dirty="0" smtClean="0"/>
              <a:t>anno usato la griglia ministeriale: 54 (54% su quanti hanno risposto al questionario; 37,5% del totale)</a:t>
            </a:r>
          </a:p>
          <a:p>
            <a:r>
              <a:rPr lang="it-IT" dirty="0" smtClean="0"/>
              <a:t>Problemi scelti dai candidati: </a:t>
            </a:r>
          </a:p>
          <a:p>
            <a:pPr lvl="1"/>
            <a:r>
              <a:rPr lang="it-IT" dirty="0" smtClean="0"/>
              <a:t>Problema 1: 2578	   (62%)</a:t>
            </a:r>
          </a:p>
          <a:p>
            <a:pPr lvl="1"/>
            <a:r>
              <a:rPr lang="it-IT" dirty="0" smtClean="0"/>
              <a:t>Problema 2: 1592    (38%)</a:t>
            </a:r>
          </a:p>
          <a:p>
            <a:r>
              <a:rPr lang="it-IT" dirty="0" smtClean="0"/>
              <a:t>Andamento controtendenza rispetto ai risultati nazionali (almeno tra chi ha risposto)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72795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83568"/>
            <a:ext cx="8041440" cy="802696"/>
          </a:xfrm>
        </p:spPr>
        <p:txBody>
          <a:bodyPr/>
          <a:lstStyle/>
          <a:p>
            <a:r>
              <a:rPr lang="it-IT" sz="4000" dirty="0" smtClean="0"/>
              <a:t>Esiti problemi</a:t>
            </a:r>
            <a:br>
              <a:rPr lang="it-IT" sz="4000" dirty="0" smtClean="0"/>
            </a:br>
            <a:r>
              <a:rPr lang="it-IT" sz="4000" dirty="0" smtClean="0"/>
              <a:t>(parti svolte su 4)</a:t>
            </a:r>
            <a:endParaRPr lang="it-IT" sz="40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11</a:t>
            </a:fld>
            <a:endParaRPr lang="it-IT"/>
          </a:p>
        </p:txBody>
      </p:sp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4097560"/>
              </p:ext>
            </p:extLst>
          </p:nvPr>
        </p:nvGraphicFramePr>
        <p:xfrm>
          <a:off x="1025137" y="1668278"/>
          <a:ext cx="7298370" cy="42991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36231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833295"/>
          </a:xfrm>
        </p:spPr>
        <p:txBody>
          <a:bodyPr/>
          <a:lstStyle/>
          <a:p>
            <a:r>
              <a:rPr lang="it-IT" dirty="0" smtClean="0"/>
              <a:t>Alcuni commenti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533504"/>
            <a:ext cx="7467600" cy="3951337"/>
          </a:xfrm>
        </p:spPr>
        <p:txBody>
          <a:bodyPr>
            <a:normAutofit/>
          </a:bodyPr>
          <a:lstStyle/>
          <a:p>
            <a:pPr algn="just"/>
            <a:r>
              <a:rPr lang="it-IT" dirty="0" smtClean="0"/>
              <a:t>Distribuzione pressochè analoga nei valori intermedi (la maggior parte è riuscita a fare qualcosa in entrambi i problemi)</a:t>
            </a:r>
          </a:p>
          <a:p>
            <a:pPr algn="just"/>
            <a:r>
              <a:rPr lang="it-IT" dirty="0" smtClean="0"/>
              <a:t>Differenze a favore del problema 1 sugli estremi ad evidenziare </a:t>
            </a:r>
          </a:p>
          <a:p>
            <a:pPr lvl="1" algn="just"/>
            <a:r>
              <a:rPr lang="it-IT" dirty="0"/>
              <a:t>d</a:t>
            </a:r>
            <a:r>
              <a:rPr lang="it-IT" dirty="0" smtClean="0"/>
              <a:t>a una parte una difficoltà nel comprendere ciò che il problema richiedeva (maggiore percentuale di chi non ha fatto nulla)</a:t>
            </a:r>
          </a:p>
          <a:p>
            <a:pPr lvl="1" algn="just"/>
            <a:r>
              <a:rPr lang="it-IT" dirty="0"/>
              <a:t>d</a:t>
            </a:r>
            <a:r>
              <a:rPr lang="it-IT" dirty="0" smtClean="0"/>
              <a:t>all’altra maggiore semplicità concettuale del problema </a:t>
            </a:r>
            <a:r>
              <a:rPr lang="it-IT" dirty="0"/>
              <a:t>1</a:t>
            </a:r>
            <a:r>
              <a:rPr lang="it-IT" dirty="0" smtClean="0"/>
              <a:t>, per chi ha capito le richieste.</a:t>
            </a:r>
            <a:endParaRPr lang="it-IT" dirty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4456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43283"/>
            <a:ext cx="8041440" cy="805953"/>
          </a:xfrm>
        </p:spPr>
        <p:txBody>
          <a:bodyPr/>
          <a:lstStyle/>
          <a:p>
            <a:r>
              <a:rPr lang="it-IT" dirty="0" smtClean="0"/>
              <a:t>Valutazioni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13</a:t>
            </a:fld>
            <a:endParaRPr lang="it-IT"/>
          </a:p>
        </p:txBody>
      </p:sp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6033787"/>
              </p:ext>
            </p:extLst>
          </p:nvPr>
        </p:nvGraphicFramePr>
        <p:xfrm>
          <a:off x="1162843" y="1879237"/>
          <a:ext cx="6655746" cy="36259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1237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14</a:t>
            </a:fld>
            <a:endParaRPr lang="it-IT"/>
          </a:p>
        </p:txBody>
      </p:sp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8214075"/>
              </p:ext>
            </p:extLst>
          </p:nvPr>
        </p:nvGraphicFramePr>
        <p:xfrm>
          <a:off x="1086340" y="847445"/>
          <a:ext cx="6946456" cy="46334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1134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15</a:t>
            </a:fld>
            <a:endParaRPr lang="it-IT"/>
          </a:p>
        </p:txBody>
      </p:sp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8357146"/>
              </p:ext>
            </p:extLst>
          </p:nvPr>
        </p:nvGraphicFramePr>
        <p:xfrm>
          <a:off x="826230" y="688477"/>
          <a:ext cx="7420774" cy="5018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85281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16</a:t>
            </a:fld>
            <a:endParaRPr lang="it-IT"/>
          </a:p>
        </p:txBody>
      </p:sp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6535469"/>
              </p:ext>
            </p:extLst>
          </p:nvPr>
        </p:nvGraphicFramePr>
        <p:xfrm>
          <a:off x="838200" y="685800"/>
          <a:ext cx="7225198" cy="4791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71158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040651"/>
          </a:xfrm>
        </p:spPr>
        <p:txBody>
          <a:bodyPr/>
          <a:lstStyle/>
          <a:p>
            <a:r>
              <a:rPr lang="it-IT" dirty="0" smtClean="0"/>
              <a:t>Alcune osservazioni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Andamenti molto simili ai risultati nazionali</a:t>
            </a:r>
          </a:p>
          <a:p>
            <a:r>
              <a:rPr lang="it-IT" dirty="0" smtClean="0"/>
              <a:t>Rimane accentuata la differenza sugli estremi</a:t>
            </a:r>
          </a:p>
          <a:p>
            <a:r>
              <a:rPr lang="it-IT" dirty="0" smtClean="0"/>
              <a:t>Dal punto di vista iconografico, grafici molto simili sui due problemi.</a:t>
            </a:r>
          </a:p>
          <a:p>
            <a:r>
              <a:rPr lang="it-IT" dirty="0" smtClean="0"/>
              <a:t>Interessante a questo punto un confronto fra indicatori diversi dello stesso problema.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7923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8"/>
          <p:cNvSpPr>
            <a:spLocks noGrp="1"/>
          </p:cNvSpPr>
          <p:nvPr>
            <p:ph type="title"/>
          </p:nvPr>
        </p:nvSpPr>
        <p:spPr>
          <a:xfrm>
            <a:off x="551280" y="23477"/>
            <a:ext cx="8041440" cy="879193"/>
          </a:xfrm>
        </p:spPr>
        <p:txBody>
          <a:bodyPr/>
          <a:lstStyle/>
          <a:p>
            <a:r>
              <a:rPr lang="it-IT" dirty="0" smtClean="0"/>
              <a:t>Problema 1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02843143"/>
              </p:ext>
            </p:extLst>
          </p:nvPr>
        </p:nvGraphicFramePr>
        <p:xfrm>
          <a:off x="1092557" y="1092764"/>
          <a:ext cx="6714922" cy="40659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18</a:t>
            </a:fld>
            <a:endParaRPr lang="it-IT"/>
          </a:p>
        </p:txBody>
      </p:sp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2451822"/>
              </p:ext>
            </p:extLst>
          </p:nvPr>
        </p:nvGraphicFramePr>
        <p:xfrm>
          <a:off x="1379635" y="1183795"/>
          <a:ext cx="7365485" cy="38494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Grafico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3471271"/>
              </p:ext>
            </p:extLst>
          </p:nvPr>
        </p:nvGraphicFramePr>
        <p:xfrm>
          <a:off x="1254213" y="1473911"/>
          <a:ext cx="6772753" cy="4382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2632888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Graphic spid="6" grpId="0">
        <p:bldAsOne/>
      </p:bldGraphic>
      <p:bldGraphic spid="6" grpId="1">
        <p:bldAsOne/>
      </p:bldGraphic>
      <p:bldGraphic spid="7" grpId="0">
        <p:bldAsOne/>
      </p:bldGraphic>
      <p:bldGraphic spid="7" grpId="1">
        <p:bldAsOne/>
      </p:bldGraphic>
      <p:bldGraphic spid="8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11712"/>
            <a:ext cx="8041440" cy="649701"/>
          </a:xfrm>
        </p:spPr>
        <p:txBody>
          <a:bodyPr/>
          <a:lstStyle/>
          <a:p>
            <a:r>
              <a:rPr lang="it-IT" dirty="0" smtClean="0"/>
              <a:t>Problema 2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19</a:t>
            </a:fld>
            <a:endParaRPr lang="it-IT"/>
          </a:p>
        </p:txBody>
      </p:sp>
      <p:graphicFrame>
        <p:nvGraphicFramePr>
          <p:cNvPr id="5" name="Grafico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9421015"/>
              </p:ext>
            </p:extLst>
          </p:nvPr>
        </p:nvGraphicFramePr>
        <p:xfrm>
          <a:off x="852272" y="1124130"/>
          <a:ext cx="7347148" cy="36764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4986399"/>
              </p:ext>
            </p:extLst>
          </p:nvPr>
        </p:nvGraphicFramePr>
        <p:xfrm>
          <a:off x="1016108" y="1221541"/>
          <a:ext cx="7026535" cy="3827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0064120"/>
              </p:ext>
            </p:extLst>
          </p:nvPr>
        </p:nvGraphicFramePr>
        <p:xfrm>
          <a:off x="1149923" y="1124129"/>
          <a:ext cx="6626199" cy="42227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783825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AsOne/>
      </p:bldGraphic>
      <p:bldGraphic spid="5" grpId="1">
        <p:bldAsOne/>
      </p:bldGraphic>
      <p:bldGraphic spid="6" grpId="0">
        <p:bldAsOne/>
      </p:bldGraphic>
      <p:bldGraphic spid="6" grpId="1">
        <p:bldAsOne/>
      </p:bldGraphic>
      <p:bldGraphic spid="7" grpId="0">
        <p:bldAsOne/>
      </p:bldGraphic>
      <p:bldGraphic spid="7" grpId="1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59178"/>
            <a:ext cx="8041440" cy="906568"/>
          </a:xfrm>
        </p:spPr>
        <p:txBody>
          <a:bodyPr/>
          <a:lstStyle/>
          <a:p>
            <a:r>
              <a:rPr lang="it-IT" sz="3200" dirty="0" smtClean="0"/>
              <a:t>(Breve) Cronistoria di una percorso (1)</a:t>
            </a:r>
            <a:endParaRPr lang="it-IT" sz="32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065746"/>
            <a:ext cx="7467600" cy="4832353"/>
          </a:xfrm>
        </p:spPr>
        <p:txBody>
          <a:bodyPr>
            <a:normAutofit/>
          </a:bodyPr>
          <a:lstStyle/>
          <a:p>
            <a:r>
              <a:rPr lang="it-IT" dirty="0" smtClean="0"/>
              <a:t>Il progetto Regionale di avvicinamento all’Esame di </a:t>
            </a:r>
            <a:r>
              <a:rPr lang="it-IT" dirty="0" smtClean="0"/>
              <a:t>Stato: </a:t>
            </a:r>
            <a:r>
              <a:rPr lang="it-IT" b="1" dirty="0"/>
              <a:t>Iniziative connesse all’esigenza dei adeguamento dell’organizzazione e dello svolgimento degli esami di stato alle modifiche introdotte dal riordino di cui ai DD.PP.RR. 87,88, e 89 del 2010</a:t>
            </a:r>
            <a:endParaRPr lang="it-IT" dirty="0" smtClean="0"/>
          </a:p>
          <a:p>
            <a:pPr lvl="1"/>
            <a:r>
              <a:rPr lang="it-IT" dirty="0" smtClean="0"/>
              <a:t>Periodo di svolgimento: 2014-2015</a:t>
            </a:r>
          </a:p>
          <a:p>
            <a:pPr lvl="1"/>
            <a:r>
              <a:rPr lang="it-IT" dirty="0" smtClean="0"/>
              <a:t>Partecipanti: circa 80 insegnanti dell’ER</a:t>
            </a:r>
          </a:p>
          <a:p>
            <a:pPr lvl="1"/>
            <a:r>
              <a:rPr lang="it-IT" dirty="0" smtClean="0"/>
              <a:t>Ipotesi di </a:t>
            </a:r>
            <a:r>
              <a:rPr lang="it-IT" dirty="0" smtClean="0"/>
              <a:t>lavoro:</a:t>
            </a:r>
          </a:p>
          <a:p>
            <a:pPr lvl="2"/>
            <a:r>
              <a:rPr lang="it-IT" dirty="0" err="1" smtClean="0"/>
              <a:t>Curricolum</a:t>
            </a:r>
            <a:r>
              <a:rPr lang="it-IT" dirty="0" smtClean="0"/>
              <a:t> e </a:t>
            </a:r>
            <a:r>
              <a:rPr lang="it-IT" smtClean="0"/>
              <a:t>syllabus</a:t>
            </a:r>
            <a:endParaRPr lang="it-IT" dirty="0" smtClean="0"/>
          </a:p>
          <a:p>
            <a:pPr lvl="2"/>
            <a:r>
              <a:rPr lang="it-IT" dirty="0" smtClean="0"/>
              <a:t>Nuova struttura prova d’Esame</a:t>
            </a:r>
            <a:endParaRPr lang="it-IT" dirty="0" smtClean="0"/>
          </a:p>
          <a:p>
            <a:pPr lvl="3"/>
            <a:r>
              <a:rPr lang="it-IT" dirty="0" smtClean="0"/>
              <a:t>Tre problemi-quesiti obbligatori</a:t>
            </a:r>
          </a:p>
          <a:p>
            <a:pPr lvl="3"/>
            <a:r>
              <a:rPr lang="it-IT" dirty="0" smtClean="0"/>
              <a:t>Tre problemi quesiti a scelta tra sei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34168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68268"/>
            <a:ext cx="8041440" cy="1442674"/>
          </a:xfrm>
        </p:spPr>
        <p:txBody>
          <a:bodyPr/>
          <a:lstStyle/>
          <a:p>
            <a:r>
              <a:rPr lang="it-IT" dirty="0" smtClean="0"/>
              <a:t>Comparazione punti svolti per ciascun problema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20</a:t>
            </a:fld>
            <a:endParaRPr lang="it-IT"/>
          </a:p>
        </p:txBody>
      </p:sp>
      <p:graphicFrame>
        <p:nvGraphicFramePr>
          <p:cNvPr id="6" name="Gra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027324"/>
              </p:ext>
            </p:extLst>
          </p:nvPr>
        </p:nvGraphicFramePr>
        <p:xfrm>
          <a:off x="1276163" y="2210924"/>
          <a:ext cx="6328218" cy="3542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499011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6" grpId="0">
        <p:bldAsOne/>
      </p:bldGraphic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944011"/>
          </a:xfrm>
        </p:spPr>
        <p:txBody>
          <a:bodyPr/>
          <a:lstStyle/>
          <a:p>
            <a:r>
              <a:rPr lang="it-IT" dirty="0" smtClean="0"/>
              <a:t>Altre osservazioni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Assoluta sovrapponibilità delle rappresentazioni cartesiane</a:t>
            </a:r>
          </a:p>
          <a:p>
            <a:r>
              <a:rPr lang="it-IT" dirty="0" smtClean="0"/>
              <a:t>Stretta correlazione tra i grafici legati al numero di punti fatti per ciascun problema e i livelli indicati per ciascun indicatore nella rubrica di valutazione</a:t>
            </a:r>
          </a:p>
          <a:p>
            <a:r>
              <a:rPr lang="it-IT" dirty="0" smtClean="0"/>
              <a:t>Rischio del doppio passaggio (quantitativa-qualitativa-quantitativa) nel processo di valutazione.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277104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Gra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1670873"/>
              </p:ext>
            </p:extLst>
          </p:nvPr>
        </p:nvGraphicFramePr>
        <p:xfrm>
          <a:off x="956338" y="1175995"/>
          <a:ext cx="7462570" cy="4515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0"/>
            <a:ext cx="8041440" cy="1162762"/>
          </a:xfrm>
        </p:spPr>
        <p:txBody>
          <a:bodyPr/>
          <a:lstStyle/>
          <a:p>
            <a:r>
              <a:rPr lang="it-IT" dirty="0" smtClean="0"/>
              <a:t>Valutazioni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22</a:t>
            </a:fld>
            <a:endParaRPr lang="it-IT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344" y="909435"/>
            <a:ext cx="6976563" cy="528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907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55126"/>
            <a:ext cx="8041440" cy="1014939"/>
          </a:xfrm>
        </p:spPr>
        <p:txBody>
          <a:bodyPr/>
          <a:lstStyle/>
          <a:p>
            <a:r>
              <a:rPr lang="it-IT" dirty="0" smtClean="0"/>
              <a:t>Osservazioni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Punteggi alti sotto la media nazionale</a:t>
            </a:r>
          </a:p>
          <a:p>
            <a:r>
              <a:rPr lang="it-IT" dirty="0" smtClean="0"/>
              <a:t>Ipotesi di fondo: i quesiti non abbiano influito sulla differenza delle valutazioni dell’ER rispetto a quelle nazionali</a:t>
            </a:r>
          </a:p>
          <a:p>
            <a:r>
              <a:rPr lang="it-IT" dirty="0" smtClean="0"/>
              <a:t>Sembra quindi che il maggior numero di studenti che ha scelto il problema 1 abbia avuto  nel complesso valutazioni più basse.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08492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45364"/>
            <a:ext cx="8041440" cy="1115749"/>
          </a:xfrm>
        </p:spPr>
        <p:txBody>
          <a:bodyPr/>
          <a:lstStyle/>
          <a:p>
            <a:r>
              <a:rPr lang="it-IT" sz="4000" dirty="0" smtClean="0"/>
              <a:t>L’Esame di Stato attuale</a:t>
            </a:r>
            <a:br>
              <a:rPr lang="it-IT" sz="4000" dirty="0" smtClean="0"/>
            </a:br>
            <a:r>
              <a:rPr lang="it-IT" sz="4000" dirty="0" smtClean="0"/>
              <a:t>Spunti di riflessione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521988"/>
            <a:ext cx="7467600" cy="3951337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Provvisorio? </a:t>
            </a:r>
          </a:p>
          <a:p>
            <a:r>
              <a:rPr lang="it-IT" dirty="0" smtClean="0"/>
              <a:t>Le dicotomie:</a:t>
            </a:r>
          </a:p>
          <a:p>
            <a:pPr lvl="1"/>
            <a:r>
              <a:rPr lang="it-IT" dirty="0" smtClean="0"/>
              <a:t>Facile vs difficile  oppure (più propriamente)</a:t>
            </a:r>
          </a:p>
          <a:p>
            <a:pPr lvl="1"/>
            <a:r>
              <a:rPr lang="it-IT" dirty="0" smtClean="0"/>
              <a:t>Significativo vs poco significativo</a:t>
            </a:r>
          </a:p>
          <a:p>
            <a:r>
              <a:rPr lang="it-IT" dirty="0" smtClean="0"/>
              <a:t>Come si valuta la significatività?</a:t>
            </a:r>
          </a:p>
          <a:p>
            <a:r>
              <a:rPr lang="it-IT" dirty="0" smtClean="0"/>
              <a:t>Chi la stabilisce?</a:t>
            </a:r>
          </a:p>
          <a:p>
            <a:r>
              <a:rPr lang="it-IT" dirty="0" smtClean="0"/>
              <a:t>Le prove degli anni </a:t>
            </a:r>
            <a:r>
              <a:rPr lang="it-IT" dirty="0" err="1" smtClean="0"/>
              <a:t>pre</a:t>
            </a:r>
            <a:r>
              <a:rPr lang="it-IT" dirty="0" smtClean="0"/>
              <a:t> 2015 erano ‘significative’?</a:t>
            </a:r>
          </a:p>
          <a:p>
            <a:r>
              <a:rPr lang="it-IT" dirty="0" smtClean="0"/>
              <a:t>La mancanza di una valutazione a lungo termine</a:t>
            </a:r>
          </a:p>
          <a:p>
            <a:r>
              <a:rPr lang="it-IT" dirty="0" smtClean="0"/>
              <a:t>Stupore ministeriale per lo ‘stupore’ delle proposte ministeriali:  era già tutto scritto?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167325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29979"/>
            <a:ext cx="8041440" cy="1256950"/>
          </a:xfrm>
        </p:spPr>
        <p:txBody>
          <a:bodyPr/>
          <a:lstStyle/>
          <a:p>
            <a:r>
              <a:rPr lang="it-IT" sz="3600" dirty="0" smtClean="0"/>
              <a:t>Era già tutto scritto?</a:t>
            </a:r>
            <a:br>
              <a:rPr lang="it-IT" sz="3600" dirty="0" smtClean="0"/>
            </a:br>
            <a:r>
              <a:rPr lang="it-IT" sz="3600" dirty="0" smtClean="0"/>
              <a:t>Le Indicazioni Nazionali</a:t>
            </a:r>
            <a:endParaRPr lang="it-IT" sz="36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25</a:t>
            </a:fld>
            <a:endParaRPr lang="it-IT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239" y="1600540"/>
            <a:ext cx="7878562" cy="1491272"/>
          </a:xfrm>
          <a:prstGeom prst="rect">
            <a:avLst/>
          </a:prstGeom>
          <a:noFill/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159" y="3282096"/>
            <a:ext cx="7878561" cy="20268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2067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26</a:t>
            </a:fld>
            <a:endParaRPr lang="it-IT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172" y="611979"/>
            <a:ext cx="7561012" cy="5400723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933334" y="611979"/>
            <a:ext cx="4452465" cy="336590"/>
          </a:xfrm>
          <a:prstGeom prst="rect">
            <a:avLst/>
          </a:prstGeom>
          <a:solidFill>
            <a:schemeClr val="bg2">
              <a:lumMod val="50000"/>
              <a:alpha val="2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Rettangolo 7"/>
          <p:cNvSpPr/>
          <p:nvPr/>
        </p:nvSpPr>
        <p:spPr>
          <a:xfrm>
            <a:off x="933334" y="4543355"/>
            <a:ext cx="6992359" cy="336590"/>
          </a:xfrm>
          <a:prstGeom prst="rect">
            <a:avLst/>
          </a:prstGeom>
          <a:solidFill>
            <a:schemeClr val="bg2">
              <a:lumMod val="50000"/>
              <a:alpha val="2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81790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88060"/>
            <a:ext cx="8041440" cy="819759"/>
          </a:xfrm>
        </p:spPr>
        <p:txBody>
          <a:bodyPr/>
          <a:lstStyle/>
          <a:p>
            <a:r>
              <a:rPr lang="it-IT" dirty="0" smtClean="0"/>
              <a:t>Una possibile sintesi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555187"/>
            <a:ext cx="7467600" cy="4243223"/>
          </a:xfrm>
        </p:spPr>
        <p:txBody>
          <a:bodyPr>
            <a:normAutofit/>
          </a:bodyPr>
          <a:lstStyle/>
          <a:p>
            <a:r>
              <a:rPr lang="it-IT" dirty="0">
                <a:latin typeface="Calibri" charset="0"/>
              </a:rPr>
              <a:t> L’esplicitazione dei nuclei fondanti e dei contenuti imprescindibili</a:t>
            </a:r>
          </a:p>
          <a:p>
            <a:r>
              <a:rPr lang="it-IT" dirty="0">
                <a:latin typeface="Calibri" charset="0"/>
              </a:rPr>
              <a:t>La rivendicazione di una unitarietà della conoscenza</a:t>
            </a:r>
          </a:p>
          <a:p>
            <a:r>
              <a:rPr lang="it-IT" dirty="0">
                <a:latin typeface="Calibri" charset="0"/>
              </a:rPr>
              <a:t>L’enfasi sulla necessità di costruire, attraverso il dialogo tra le diverse discipline, un profilo coerente e unitario dei processi culturali.</a:t>
            </a:r>
          </a:p>
          <a:p>
            <a:r>
              <a:rPr lang="it-IT" dirty="0">
                <a:latin typeface="Calibri" charset="0"/>
              </a:rPr>
              <a:t>La competenza linguistica nell’uso dell’italiano come responsabilità condivisa e obiettivo trasversale comune a tutte le discipline, senza esclusione </a:t>
            </a:r>
            <a:r>
              <a:rPr lang="it-IT" dirty="0" smtClean="0">
                <a:latin typeface="Calibri" charset="0"/>
              </a:rPr>
              <a:t>alcuna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27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1557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34108"/>
            <a:ext cx="8041440" cy="404909"/>
          </a:xfrm>
        </p:spPr>
        <p:txBody>
          <a:bodyPr/>
          <a:lstStyle/>
          <a:p>
            <a:r>
              <a:rPr lang="it-IT" sz="3600" dirty="0" smtClean="0"/>
              <a:t>Verso le competenze disciplinari</a:t>
            </a:r>
            <a:endParaRPr lang="it-IT" sz="36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28</a:t>
            </a:fld>
            <a:endParaRPr lang="it-IT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789" y="1013132"/>
            <a:ext cx="8711356" cy="1893773"/>
          </a:xfrm>
          <a:prstGeom prst="rect">
            <a:avLst/>
          </a:prstGeom>
        </p:spPr>
      </p:pic>
      <p:pic>
        <p:nvPicPr>
          <p:cNvPr id="8" name="Immagine 7" descr="Schermata 2016-02-18 alle 19.09.4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89" y="1013132"/>
            <a:ext cx="8450350" cy="4965700"/>
          </a:xfrm>
          <a:prstGeom prst="rect">
            <a:avLst/>
          </a:prstGeom>
        </p:spPr>
      </p:pic>
      <p:pic>
        <p:nvPicPr>
          <p:cNvPr id="9" name="Immagine 8" descr="Schermata 2016-02-18 alle 19.12.3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40" y="809340"/>
            <a:ext cx="7918580" cy="533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194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96995"/>
            <a:ext cx="8041440" cy="877370"/>
          </a:xfrm>
        </p:spPr>
        <p:txBody>
          <a:bodyPr/>
          <a:lstStyle/>
          <a:p>
            <a:r>
              <a:rPr lang="it-IT" dirty="0" smtClean="0"/>
              <a:t>Il dibattito sulle Competenze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04800"/>
            <a:ext cx="7467600" cy="3951337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Una disquisizione ‘di lunga data’</a:t>
            </a:r>
            <a:r>
              <a:rPr lang="it-IT" dirty="0"/>
              <a:t> </a:t>
            </a:r>
            <a:r>
              <a:rPr lang="it-IT" dirty="0" smtClean="0"/>
              <a:t>(lavoro sugli Assi Culturali del 2009-2010)</a:t>
            </a:r>
          </a:p>
          <a:p>
            <a:r>
              <a:rPr lang="it-IT" dirty="0"/>
              <a:t>I</a:t>
            </a:r>
            <a:r>
              <a:rPr lang="it-IT" dirty="0" smtClean="0"/>
              <a:t>mpennata dall’anno scorso: se era tutto scritto, perché se ne parla soprattutto ora?</a:t>
            </a:r>
          </a:p>
          <a:p>
            <a:r>
              <a:rPr lang="it-IT" dirty="0" smtClean="0"/>
              <a:t>Quali competenze sono richieste nelle simulazioni e nell’Esame di Stato?</a:t>
            </a:r>
          </a:p>
          <a:p>
            <a:r>
              <a:rPr lang="it-IT" dirty="0" smtClean="0"/>
              <a:t>Il livelli di competenza:</a:t>
            </a:r>
          </a:p>
          <a:p>
            <a:pPr lvl="1"/>
            <a:r>
              <a:rPr lang="it-IT" dirty="0" smtClean="0"/>
              <a:t>Linguistico</a:t>
            </a:r>
          </a:p>
          <a:p>
            <a:pPr lvl="1"/>
            <a:r>
              <a:rPr lang="it-IT" dirty="0" smtClean="0"/>
              <a:t>Disciplinare/i</a:t>
            </a:r>
          </a:p>
          <a:p>
            <a:pPr lvl="1"/>
            <a:r>
              <a:rPr lang="it-IT" dirty="0" smtClean="0"/>
              <a:t>‘</a:t>
            </a:r>
            <a:r>
              <a:rPr lang="it-IT" dirty="0"/>
              <a:t>R</a:t>
            </a:r>
            <a:r>
              <a:rPr lang="it-IT" dirty="0" smtClean="0"/>
              <a:t>ealistico’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29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7751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63808"/>
            <a:ext cx="8041440" cy="778342"/>
          </a:xfrm>
        </p:spPr>
        <p:txBody>
          <a:bodyPr/>
          <a:lstStyle/>
          <a:p>
            <a:r>
              <a:rPr lang="it-IT" dirty="0" smtClean="0"/>
              <a:t>Livelli di analisi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085792"/>
            <a:ext cx="7467600" cy="4803958"/>
          </a:xfrm>
        </p:spPr>
        <p:txBody>
          <a:bodyPr>
            <a:normAutofit fontScale="85000" lnSpcReduction="20000"/>
          </a:bodyPr>
          <a:lstStyle/>
          <a:p>
            <a:r>
              <a:rPr lang="it-IT" dirty="0"/>
              <a:t>S</a:t>
            </a:r>
            <a:r>
              <a:rPr lang="it-IT" dirty="0" smtClean="0"/>
              <a:t>truttura </a:t>
            </a:r>
            <a:r>
              <a:rPr lang="it-IT" dirty="0"/>
              <a:t>della prova </a:t>
            </a:r>
            <a:endParaRPr lang="it-IT" dirty="0" smtClean="0"/>
          </a:p>
          <a:p>
            <a:pPr lvl="1"/>
            <a:r>
              <a:rPr lang="it-IT" dirty="0" smtClean="0"/>
              <a:t>Suddivisione tra quesiti-problemi obbligatori e facoltativi</a:t>
            </a:r>
          </a:p>
          <a:p>
            <a:pPr lvl="1"/>
            <a:r>
              <a:rPr lang="it-IT" dirty="0"/>
              <a:t>Materiale </a:t>
            </a:r>
            <a:r>
              <a:rPr lang="it-IT" dirty="0" smtClean="0"/>
              <a:t>analizzato e </a:t>
            </a:r>
            <a:r>
              <a:rPr lang="it-IT" dirty="0" smtClean="0">
                <a:hlinkClick r:id="rId3" action="ppaction://hlinkfile"/>
              </a:rPr>
              <a:t>strutturazione analisi</a:t>
            </a:r>
            <a:endParaRPr lang="it-IT" dirty="0"/>
          </a:p>
          <a:p>
            <a:pPr lvl="2"/>
            <a:r>
              <a:rPr lang="it-IT" dirty="0"/>
              <a:t>Prove Esame di </a:t>
            </a:r>
            <a:r>
              <a:rPr lang="it-IT" dirty="0" smtClean="0"/>
              <a:t>Stato Italiano</a:t>
            </a:r>
          </a:p>
          <a:p>
            <a:pPr lvl="2"/>
            <a:r>
              <a:rPr lang="it-IT" dirty="0" smtClean="0"/>
              <a:t>Prove dell’Esame di Stato Svizzere</a:t>
            </a:r>
            <a:endParaRPr lang="it-IT" dirty="0"/>
          </a:p>
          <a:p>
            <a:pPr lvl="2"/>
            <a:r>
              <a:rPr lang="it-IT" dirty="0"/>
              <a:t>TIMSS Advancers</a:t>
            </a:r>
          </a:p>
          <a:p>
            <a:pPr lvl="2"/>
            <a:r>
              <a:rPr lang="it-IT" dirty="0"/>
              <a:t>OSCE-PISA</a:t>
            </a:r>
          </a:p>
          <a:p>
            <a:pPr lvl="2"/>
            <a:r>
              <a:rPr lang="it-IT" dirty="0"/>
              <a:t>Test ingresso universitari</a:t>
            </a:r>
          </a:p>
          <a:p>
            <a:r>
              <a:rPr lang="it-IT" dirty="0" smtClean="0"/>
              <a:t>I contenuti</a:t>
            </a:r>
          </a:p>
          <a:p>
            <a:pPr lvl="1"/>
            <a:r>
              <a:rPr lang="it-IT" dirty="0" smtClean="0"/>
              <a:t>Indicazioni Nazionali</a:t>
            </a:r>
          </a:p>
          <a:p>
            <a:pPr lvl="1"/>
            <a:r>
              <a:rPr lang="it-IT" dirty="0" err="1" smtClean="0"/>
              <a:t>Syllabus</a:t>
            </a:r>
            <a:r>
              <a:rPr lang="it-IT" dirty="0" smtClean="0"/>
              <a:t> (UMI, </a:t>
            </a:r>
            <a:r>
              <a:rPr lang="it-IT" dirty="0" err="1" smtClean="0"/>
              <a:t>Mathesis</a:t>
            </a:r>
            <a:r>
              <a:rPr lang="it-IT" dirty="0" smtClean="0"/>
              <a:t>) </a:t>
            </a:r>
          </a:p>
          <a:p>
            <a:r>
              <a:rPr lang="it-IT" dirty="0"/>
              <a:t>C</a:t>
            </a:r>
            <a:r>
              <a:rPr lang="it-IT" dirty="0" smtClean="0"/>
              <a:t>oncetto di competenza desumibile</a:t>
            </a:r>
          </a:p>
          <a:p>
            <a:pPr lvl="1"/>
            <a:r>
              <a:rPr lang="it-IT" dirty="0" smtClean="0"/>
              <a:t>dalle IN</a:t>
            </a:r>
          </a:p>
          <a:p>
            <a:pPr lvl="1"/>
            <a:r>
              <a:rPr lang="it-IT" dirty="0"/>
              <a:t>d</a:t>
            </a:r>
            <a:r>
              <a:rPr lang="it-IT" dirty="0" smtClean="0"/>
              <a:t>ai quadri di riferimento internazionali</a:t>
            </a:r>
          </a:p>
          <a:p>
            <a:r>
              <a:rPr lang="it-IT" dirty="0" smtClean="0"/>
              <a:t>Aspetti interdisciplinari presenti in una prova conclusiva: come inglobarli?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743777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3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70004"/>
            <a:ext cx="8041440" cy="833510"/>
          </a:xfrm>
        </p:spPr>
        <p:txBody>
          <a:bodyPr/>
          <a:lstStyle/>
          <a:p>
            <a:r>
              <a:rPr lang="it-IT" sz="3600" dirty="0" smtClean="0"/>
              <a:t>Competenze linguistiche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385639"/>
            <a:ext cx="7467600" cy="3951337"/>
          </a:xfrm>
        </p:spPr>
        <p:txBody>
          <a:bodyPr/>
          <a:lstStyle/>
          <a:p>
            <a:r>
              <a:rPr lang="it-IT" dirty="0" smtClean="0"/>
              <a:t>Nelle IN la nozione di competenza (linguistica) è integrata con la prestazione.</a:t>
            </a:r>
          </a:p>
          <a:p>
            <a:r>
              <a:rPr lang="it-IT" dirty="0" smtClean="0"/>
              <a:t>A tutti i livelli scolari ci sono riferimenti a ‘situazioni’, ‘contesti’, ‘efficacia’, ‘adeguatezza’, ‘registro’.</a:t>
            </a:r>
          </a:p>
          <a:p>
            <a:r>
              <a:rPr lang="it-IT" dirty="0" smtClean="0"/>
              <a:t>Difficoltà degli studenti ad utilizzare le competenze linguistiche in contesto matematico (difficoltà a spiegare cosa fanno, o, in generale, a parlare) 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30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37543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48405"/>
            <a:ext cx="8041440" cy="896229"/>
          </a:xfrm>
        </p:spPr>
        <p:txBody>
          <a:bodyPr/>
          <a:lstStyle/>
          <a:p>
            <a:r>
              <a:rPr lang="it-IT" dirty="0" smtClean="0"/>
              <a:t>Competenze disciplinari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567991"/>
            <a:ext cx="7467600" cy="3951337"/>
          </a:xfrm>
        </p:spPr>
        <p:txBody>
          <a:bodyPr>
            <a:normAutofit fontScale="92500" lnSpcReduction="10000"/>
          </a:bodyPr>
          <a:lstStyle/>
          <a:p>
            <a:r>
              <a:rPr lang="it-IT" dirty="0"/>
              <a:t>Una (nota) definizione generale in ambito europeo:</a:t>
            </a:r>
          </a:p>
          <a:p>
            <a:pPr lvl="1" algn="just"/>
            <a:r>
              <a:rPr lang="it-IT" b="1" dirty="0"/>
              <a:t>La competenza matematica è l’abilità di sviluppare e applicare il pensiero per risolvere una serie di problemi in situazioni quotidiane. […] la competenza matematica comporta, in misura variabile, la capacità e la disponibilità a usare modelli matematici di pensiero (pensiero logico e spaziale) e di presentazione (formule, modelli, costrutti, grafici, carte).</a:t>
            </a:r>
          </a:p>
          <a:p>
            <a:pPr algn="just"/>
            <a:r>
              <a:rPr lang="it-IT" dirty="0" smtClean="0"/>
              <a:t>Manifestazione di competenza quando si riesce ad esprimere in modo coerente il proprio patrimonio di conoscenze e di abilità consolidate per affrontare esigenze legate a situazioni problematiche.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31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6992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38644"/>
            <a:ext cx="8041440" cy="1225508"/>
          </a:xfrm>
        </p:spPr>
        <p:txBody>
          <a:bodyPr/>
          <a:lstStyle/>
          <a:p>
            <a:r>
              <a:rPr lang="it-IT" sz="3600" dirty="0"/>
              <a:t>L</a:t>
            </a:r>
            <a:r>
              <a:rPr lang="it-IT" sz="3600" dirty="0" smtClean="0"/>
              <a:t>a competenza nel pensare</a:t>
            </a:r>
            <a:br>
              <a:rPr lang="it-IT" sz="3600" dirty="0" smtClean="0"/>
            </a:br>
            <a:r>
              <a:rPr lang="it-IT" sz="3600" dirty="0" smtClean="0"/>
              <a:t>(Aristotele  -  da </a:t>
            </a:r>
            <a:r>
              <a:rPr lang="it-IT" sz="3600" dirty="0" err="1" smtClean="0"/>
              <a:t>Pellerey</a:t>
            </a:r>
            <a:r>
              <a:rPr lang="it-IT" sz="3600" dirty="0" smtClean="0"/>
              <a:t>)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732026"/>
            <a:ext cx="7467600" cy="3951337"/>
          </a:xfrm>
        </p:spPr>
        <p:txBody>
          <a:bodyPr>
            <a:normAutofit lnSpcReduction="10000"/>
          </a:bodyPr>
          <a:lstStyle/>
          <a:p>
            <a:pPr algn="just"/>
            <a:r>
              <a:rPr lang="it-IT" dirty="0" smtClean="0"/>
              <a:t>Sapienza: competenza nel ricavare i principi fondamentali di riferimento e nel dare senso e valore alle proprie conoscenze</a:t>
            </a:r>
          </a:p>
          <a:p>
            <a:pPr algn="just"/>
            <a:r>
              <a:rPr lang="it-IT" dirty="0" smtClean="0"/>
              <a:t>Scienza: competenza nel promuovere la propria conoscenza e nell’organizzarla attraverso la riflessione e il ragionamento.</a:t>
            </a:r>
          </a:p>
          <a:p>
            <a:pPr algn="just"/>
            <a:r>
              <a:rPr lang="it-IT" dirty="0" smtClean="0"/>
              <a:t>Saggezza pratica o prudenza: competenza nel decidere come agire e come attuare quanto deciso</a:t>
            </a:r>
          </a:p>
          <a:p>
            <a:pPr algn="just"/>
            <a:r>
              <a:rPr lang="it-IT" dirty="0" smtClean="0"/>
              <a:t>Arte: competenza tecnico-pratica nel progettare , realizzare e utilizzare gli artefatti umani.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32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6516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5124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it-IT" dirty="0" smtClean="0"/>
              <a:t>Il problema didattico verso le competenze: la perdita del senso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457200" y="1866540"/>
            <a:ext cx="1327125" cy="1257103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000000"/>
                </a:solidFill>
              </a:rPr>
              <a:t>Situazione-problema</a:t>
            </a:r>
          </a:p>
          <a:p>
            <a:pPr algn="ctr"/>
            <a:r>
              <a:rPr lang="it-IT" dirty="0" smtClean="0">
                <a:solidFill>
                  <a:srgbClr val="000000"/>
                </a:solidFill>
              </a:rPr>
              <a:t>(esercizio)</a:t>
            </a: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8" name="Freccia destra 7"/>
          <p:cNvSpPr/>
          <p:nvPr/>
        </p:nvSpPr>
        <p:spPr>
          <a:xfrm>
            <a:off x="1847399" y="2343558"/>
            <a:ext cx="1276801" cy="484632"/>
          </a:xfrm>
          <a:prstGeom prst="rightArrow">
            <a:avLst/>
          </a:prstGeom>
          <a:gradFill flip="none" rotWithShape="1">
            <a:gsLst>
              <a:gs pos="0">
                <a:schemeClr val="tx2">
                  <a:lumMod val="60000"/>
                  <a:lumOff val="40000"/>
                </a:schemeClr>
              </a:gs>
              <a:gs pos="98000">
                <a:srgbClr val="FFFFFF"/>
              </a:gs>
              <a:gs pos="97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  <a:gs pos="1000">
                <a:srgbClr val="FF6600"/>
              </a:gs>
              <a:gs pos="99000">
                <a:schemeClr val="tx2">
                  <a:lumMod val="60000"/>
                  <a:lumOff val="40000"/>
                </a:schemeClr>
              </a:gs>
              <a:gs pos="90000">
                <a:srgbClr val="FFFF00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ttangolo 8"/>
          <p:cNvSpPr/>
          <p:nvPr/>
        </p:nvSpPr>
        <p:spPr>
          <a:xfrm>
            <a:off x="3227167" y="1866540"/>
            <a:ext cx="1418649" cy="1257104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chemeClr val="tx1"/>
                </a:solidFill>
              </a:rPr>
              <a:t>Linguaggio formale</a:t>
            </a:r>
          </a:p>
          <a:p>
            <a:pPr algn="ctr"/>
            <a:r>
              <a:rPr lang="it-IT" dirty="0" smtClean="0">
                <a:solidFill>
                  <a:schemeClr val="tx1"/>
                </a:solidFill>
              </a:rPr>
              <a:t>(oggetto matematico</a:t>
            </a:r>
            <a:r>
              <a:rPr lang="it-IT" dirty="0" smtClean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0" name="Freccia destra 9"/>
          <p:cNvSpPr/>
          <p:nvPr/>
        </p:nvSpPr>
        <p:spPr>
          <a:xfrm>
            <a:off x="4645816" y="2343558"/>
            <a:ext cx="2390230" cy="484632"/>
          </a:xfrm>
          <a:prstGeom prst="rightArrow">
            <a:avLst/>
          </a:prstGeom>
          <a:gradFill flip="none" rotWithShape="1">
            <a:gsLst>
              <a:gs pos="35000">
                <a:srgbClr val="FFFF00"/>
              </a:gs>
              <a:gs pos="93000">
                <a:srgbClr val="3366FF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Rettangolo 10"/>
          <p:cNvSpPr/>
          <p:nvPr/>
        </p:nvSpPr>
        <p:spPr>
          <a:xfrm>
            <a:off x="7116132" y="1866540"/>
            <a:ext cx="1750430" cy="1257103"/>
          </a:xfrm>
          <a:prstGeom prst="rect">
            <a:avLst/>
          </a:prstGeom>
          <a:solidFill>
            <a:srgbClr val="3366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Studio oggetto matematico</a:t>
            </a:r>
          </a:p>
          <a:p>
            <a:pPr algn="ctr"/>
            <a:endParaRPr lang="it-IT" dirty="0"/>
          </a:p>
        </p:txBody>
      </p:sp>
      <p:sp>
        <p:nvSpPr>
          <p:cNvPr id="12" name="Rettangolo 11"/>
          <p:cNvSpPr/>
          <p:nvPr/>
        </p:nvSpPr>
        <p:spPr>
          <a:xfrm>
            <a:off x="7276301" y="4542918"/>
            <a:ext cx="1510175" cy="914400"/>
          </a:xfrm>
          <a:prstGeom prst="rect">
            <a:avLst/>
          </a:prstGeom>
          <a:solidFill>
            <a:srgbClr val="00009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Realtà matematica</a:t>
            </a:r>
            <a:endParaRPr lang="it-IT" dirty="0"/>
          </a:p>
        </p:txBody>
      </p:sp>
      <p:sp>
        <p:nvSpPr>
          <p:cNvPr id="13" name="Freccia giù 12"/>
          <p:cNvSpPr/>
          <p:nvPr/>
        </p:nvSpPr>
        <p:spPr>
          <a:xfrm>
            <a:off x="7743311" y="3123642"/>
            <a:ext cx="484632" cy="1338705"/>
          </a:xfrm>
          <a:prstGeom prst="downArrow">
            <a:avLst/>
          </a:prstGeom>
          <a:gradFill flip="none" rotWithShape="1">
            <a:gsLst>
              <a:gs pos="0">
                <a:srgbClr val="3366FF"/>
              </a:gs>
              <a:gs pos="97000">
                <a:srgbClr val="000090"/>
              </a:gs>
            </a:gsLst>
            <a:lin ang="462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1637160" y="4542918"/>
            <a:ext cx="2138279" cy="914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Realtà</a:t>
            </a:r>
            <a:endParaRPr lang="it-IT" dirty="0"/>
          </a:p>
          <a:p>
            <a:pPr algn="ctr"/>
            <a:r>
              <a:rPr lang="it-IT" dirty="0" smtClean="0"/>
              <a:t>(Modellizzazione)</a:t>
            </a:r>
            <a:endParaRPr lang="it-IT" dirty="0"/>
          </a:p>
        </p:txBody>
      </p:sp>
      <p:sp>
        <p:nvSpPr>
          <p:cNvPr id="15" name="Freccia sinistra 14"/>
          <p:cNvSpPr/>
          <p:nvPr/>
        </p:nvSpPr>
        <p:spPr>
          <a:xfrm>
            <a:off x="3787761" y="4792128"/>
            <a:ext cx="3375014" cy="484632"/>
          </a:xfrm>
          <a:prstGeom prst="leftArrow">
            <a:avLst/>
          </a:prstGeom>
          <a:gradFill flip="none" rotWithShape="1">
            <a:gsLst>
              <a:gs pos="16000">
                <a:srgbClr val="FF0000"/>
              </a:gs>
              <a:gs pos="71000">
                <a:srgbClr val="000090"/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>
                <a:solidFill>
                  <a:srgbClr val="FFFF00"/>
                </a:solidFill>
              </a:rPr>
              <a:t>COMPETENZA</a:t>
            </a:r>
            <a:endParaRPr lang="it-IT" dirty="0">
              <a:solidFill>
                <a:srgbClr val="FFFF00"/>
              </a:solidFill>
            </a:endParaRPr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33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0517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5" grpId="2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958949"/>
          </a:xfrm>
        </p:spPr>
        <p:txBody>
          <a:bodyPr>
            <a:normAutofit/>
          </a:bodyPr>
          <a:lstStyle/>
          <a:p>
            <a:r>
              <a:rPr lang="it-IT" dirty="0" smtClean="0"/>
              <a:t>Matematica e modellizzazione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2002546"/>
            <a:ext cx="7467600" cy="2868361"/>
          </a:xfrm>
        </p:spPr>
        <p:txBody>
          <a:bodyPr>
            <a:normAutofit/>
          </a:bodyPr>
          <a:lstStyle/>
          <a:p>
            <a:r>
              <a:rPr lang="it-IT" dirty="0"/>
              <a:t>Q</a:t>
            </a:r>
            <a:r>
              <a:rPr lang="it-IT" dirty="0" smtClean="0"/>
              <a:t>uando </a:t>
            </a:r>
            <a:r>
              <a:rPr lang="it-IT" dirty="0"/>
              <a:t>la conoscenza diventa capacità di analisi</a:t>
            </a:r>
            <a:r>
              <a:rPr lang="it-IT" dirty="0" smtClean="0">
                <a:effectLst/>
              </a:rPr>
              <a:t> </a:t>
            </a:r>
          </a:p>
          <a:p>
            <a:r>
              <a:rPr lang="it-IT" dirty="0"/>
              <a:t>Q</a:t>
            </a:r>
            <a:r>
              <a:rPr lang="it-IT" dirty="0" smtClean="0"/>
              <a:t>uando </a:t>
            </a:r>
            <a:r>
              <a:rPr lang="it-IT" dirty="0"/>
              <a:t>la matematica diventa strumento di analisi</a:t>
            </a:r>
            <a:r>
              <a:rPr lang="it-IT" dirty="0" smtClean="0">
                <a:effectLst/>
              </a:rPr>
              <a:t> </a:t>
            </a:r>
          </a:p>
          <a:p>
            <a:r>
              <a:rPr lang="it-IT" dirty="0"/>
              <a:t>Matematica e democrazia: la decodifica delle informazioni</a:t>
            </a:r>
            <a:r>
              <a:rPr lang="it-IT" dirty="0" smtClean="0">
                <a:effectLst/>
              </a:rPr>
              <a:t> </a:t>
            </a:r>
          </a:p>
          <a:p>
            <a:r>
              <a:rPr lang="it-IT" dirty="0" smtClean="0"/>
              <a:t>Matematica come problema sociale prima che didattico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34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48998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301958"/>
            <a:ext cx="8041440" cy="1154584"/>
          </a:xfrm>
        </p:spPr>
        <p:txBody>
          <a:bodyPr/>
          <a:lstStyle/>
          <a:p>
            <a:r>
              <a:rPr lang="it-IT" sz="3600" dirty="0" smtClean="0"/>
              <a:t>Problemi e contestualizzazioni</a:t>
            </a:r>
            <a:br>
              <a:rPr lang="it-IT" sz="3600" dirty="0" smtClean="0"/>
            </a:br>
            <a:r>
              <a:rPr lang="it-IT" sz="3600" dirty="0" smtClean="0"/>
              <a:t>Dalla semantica ai modelli</a:t>
            </a:r>
            <a:br>
              <a:rPr lang="it-IT" sz="3600" dirty="0" smtClean="0"/>
            </a:b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689373"/>
            <a:ext cx="7467600" cy="3951337"/>
          </a:xfrm>
        </p:spPr>
        <p:txBody>
          <a:bodyPr>
            <a:normAutofit fontScale="92500" lnSpcReduction="20000"/>
          </a:bodyPr>
          <a:lstStyle/>
          <a:p>
            <a:r>
              <a:rPr lang="it-IT" dirty="0" smtClean="0"/>
              <a:t>La difficoltà nella contestualizzazione</a:t>
            </a:r>
          </a:p>
          <a:p>
            <a:r>
              <a:rPr lang="it-IT" dirty="0" smtClean="0"/>
              <a:t>La realtà di riferimento di uno studente liceale: dalla reificazione dei processi  (Sfard) alla costruzione di una realtà matematica. </a:t>
            </a:r>
            <a:endParaRPr lang="it-IT" dirty="0"/>
          </a:p>
          <a:p>
            <a:r>
              <a:rPr lang="it-IT" dirty="0" smtClean="0"/>
              <a:t>Gli oggetti matematici come obiettivo di una formazione liceale.</a:t>
            </a:r>
          </a:p>
          <a:p>
            <a:r>
              <a:rPr lang="it-IT" dirty="0" smtClean="0"/>
              <a:t>I registri rappresentativi come strumenti di valutazione del grado di acquisizione dei concetti (scuola francese).</a:t>
            </a:r>
          </a:p>
          <a:p>
            <a:pPr lvl="1"/>
            <a:r>
              <a:rPr lang="it-IT" dirty="0" smtClean="0"/>
              <a:t>I registri su quale livello si giocano?</a:t>
            </a:r>
          </a:p>
          <a:p>
            <a:pPr lvl="1"/>
            <a:r>
              <a:rPr lang="it-IT" dirty="0" smtClean="0"/>
              <a:t>La valutazione delle competenze mediante la valutazione della gestione dei registri.</a:t>
            </a:r>
          </a:p>
          <a:p>
            <a:r>
              <a:rPr lang="it-IT" dirty="0" smtClean="0"/>
              <a:t>La ‘vestizione’ semantica di oggetti sintattici: verso una classificazione dei problemi 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35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67042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84675"/>
            <a:ext cx="8041440" cy="925092"/>
          </a:xfrm>
        </p:spPr>
        <p:txBody>
          <a:bodyPr/>
          <a:lstStyle/>
          <a:p>
            <a:r>
              <a:rPr lang="it-IT" sz="3600" dirty="0" smtClean="0"/>
              <a:t>Dai problemi agli oggetti matematici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302860"/>
            <a:ext cx="7467600" cy="3335290"/>
          </a:xfrm>
        </p:spPr>
        <p:txBody>
          <a:bodyPr>
            <a:normAutofit fontScale="92500" lnSpcReduction="20000"/>
          </a:bodyPr>
          <a:lstStyle/>
          <a:p>
            <a:r>
              <a:rPr lang="it-IT" dirty="0" smtClean="0"/>
              <a:t>(A1)</a:t>
            </a:r>
            <a:r>
              <a:rPr lang="it-IT" i="1" dirty="0" smtClean="0"/>
              <a:t> </a:t>
            </a:r>
            <a:r>
              <a:rPr lang="it-IT" i="1" dirty="0"/>
              <a:t>Marco e Luca hanno rispettivamente 10 e 1 caramella. Come devono suddividersi altre 15 caramelle in modo che ne abbiano un numero uguale?</a:t>
            </a:r>
            <a:endParaRPr lang="it-IT" dirty="0"/>
          </a:p>
          <a:p>
            <a:r>
              <a:rPr lang="it-IT" dirty="0" smtClean="0"/>
              <a:t>(A2)</a:t>
            </a:r>
            <a:r>
              <a:rPr lang="it-IT" i="1" dirty="0" smtClean="0"/>
              <a:t> </a:t>
            </a:r>
            <a:r>
              <a:rPr lang="it-IT" i="1" dirty="0"/>
              <a:t>Marco e Luca si alternano alla guida della moto. Marco ha guidato per 10 km, mentre Luca per 1 km. Sapendo che rimangono 15 km da percorrere, per quanti chilometri dovrà guidare ognuno in modo che alla fine abbiano guidato per lo stesso numero di chilometri</a:t>
            </a:r>
            <a:r>
              <a:rPr lang="it-IT" i="1" dirty="0" smtClean="0"/>
              <a:t>?</a:t>
            </a:r>
            <a:endParaRPr lang="it-IT" dirty="0" smtClean="0"/>
          </a:p>
          <a:p>
            <a:r>
              <a:rPr lang="it-IT" dirty="0" smtClean="0"/>
              <a:t>(</a:t>
            </a:r>
            <a:r>
              <a:rPr lang="it-IT" dirty="0"/>
              <a:t>B</a:t>
            </a:r>
            <a:r>
              <a:rPr lang="it-IT" dirty="0" smtClean="0"/>
              <a:t>) </a:t>
            </a:r>
            <a:r>
              <a:rPr lang="it-IT" i="1" dirty="0"/>
              <a:t>Dividere il numero 15 in due parti tali che, aggiungendo 10 alla prima, si ottiene un numero che supera di 1 la seconda</a:t>
            </a:r>
            <a:r>
              <a:rPr lang="it-IT" dirty="0"/>
              <a:t> </a:t>
            </a:r>
            <a:endParaRPr lang="it-IT" dirty="0" smtClean="0"/>
          </a:p>
          <a:p>
            <a:endParaRPr lang="it-IT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36</a:t>
            </a:fld>
            <a:endParaRPr lang="it-IT"/>
          </a:p>
        </p:txBody>
      </p:sp>
      <p:graphicFrame>
        <p:nvGraphicFramePr>
          <p:cNvPr id="7" name="Oggetto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6201335"/>
              </p:ext>
            </p:extLst>
          </p:nvPr>
        </p:nvGraphicFramePr>
        <p:xfrm>
          <a:off x="2702535" y="4718561"/>
          <a:ext cx="2593225" cy="11601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Equation" r:id="rId3" imgW="1447800" imgH="647700" progId="Equation.3">
                  <p:embed/>
                </p:oleObj>
              </mc:Choice>
              <mc:Fallback>
                <p:oleObj name="Equation" r:id="rId3" imgW="1447800" imgH="647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02535" y="4718561"/>
                        <a:ext cx="2593225" cy="11601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6699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8885"/>
            <a:ext cx="8041440" cy="1442674"/>
          </a:xfrm>
        </p:spPr>
        <p:txBody>
          <a:bodyPr/>
          <a:lstStyle/>
          <a:p>
            <a:r>
              <a:rPr lang="it-IT" sz="3200" dirty="0" smtClean="0"/>
              <a:t>La struttura funzionale sui livelli di astrazione</a:t>
            </a:r>
            <a:endParaRPr lang="it-IT" sz="32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37</a:t>
            </a:fld>
            <a:endParaRPr lang="it-IT"/>
          </a:p>
        </p:txBody>
      </p:sp>
      <p:sp>
        <p:nvSpPr>
          <p:cNvPr id="6" name="Ovale 5"/>
          <p:cNvSpPr/>
          <p:nvPr/>
        </p:nvSpPr>
        <p:spPr>
          <a:xfrm>
            <a:off x="438975" y="2226547"/>
            <a:ext cx="2006742" cy="305758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A1</a:t>
            </a:r>
          </a:p>
          <a:p>
            <a:pPr algn="ctr"/>
            <a:endParaRPr lang="it-IT" dirty="0"/>
          </a:p>
          <a:p>
            <a:pPr algn="ctr"/>
            <a:endParaRPr lang="it-IT" dirty="0" smtClean="0"/>
          </a:p>
          <a:p>
            <a:pPr algn="ctr"/>
            <a:r>
              <a:rPr lang="it-IT" dirty="0" smtClean="0"/>
              <a:t>A2</a:t>
            </a:r>
            <a:endParaRPr lang="it-IT" dirty="0"/>
          </a:p>
        </p:txBody>
      </p:sp>
      <p:sp>
        <p:nvSpPr>
          <p:cNvPr id="7" name="Ovale 6"/>
          <p:cNvSpPr/>
          <p:nvPr/>
        </p:nvSpPr>
        <p:spPr>
          <a:xfrm>
            <a:off x="3511798" y="2226547"/>
            <a:ext cx="1583445" cy="305758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B</a:t>
            </a:r>
            <a:endParaRPr lang="it-IT" dirty="0"/>
          </a:p>
        </p:txBody>
      </p:sp>
      <p:sp>
        <p:nvSpPr>
          <p:cNvPr id="8" name="Ovale 7"/>
          <p:cNvSpPr/>
          <p:nvPr/>
        </p:nvSpPr>
        <p:spPr>
          <a:xfrm>
            <a:off x="6788430" y="2226548"/>
            <a:ext cx="1426668" cy="305758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E</a:t>
            </a:r>
            <a:endParaRPr lang="it-IT" dirty="0"/>
          </a:p>
        </p:txBody>
      </p:sp>
      <p:cxnSp>
        <p:nvCxnSpPr>
          <p:cNvPr id="10" name="Connettore 2 9"/>
          <p:cNvCxnSpPr/>
          <p:nvPr/>
        </p:nvCxnSpPr>
        <p:spPr>
          <a:xfrm>
            <a:off x="1567767" y="3355500"/>
            <a:ext cx="2571137" cy="3606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 flipV="1">
            <a:off x="1567767" y="3868538"/>
            <a:ext cx="2571137" cy="2866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2 13"/>
          <p:cNvCxnSpPr/>
          <p:nvPr/>
        </p:nvCxnSpPr>
        <p:spPr>
          <a:xfrm>
            <a:off x="4577878" y="3766619"/>
            <a:ext cx="2712237" cy="2791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asellaDiTesto 2"/>
          <p:cNvSpPr txBox="1"/>
          <p:nvPr/>
        </p:nvSpPr>
        <p:spPr>
          <a:xfrm>
            <a:off x="855901" y="1642883"/>
            <a:ext cx="6985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     L1						L2							L3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497753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22965"/>
            <a:ext cx="8041440" cy="914327"/>
          </a:xfrm>
        </p:spPr>
        <p:txBody>
          <a:bodyPr/>
          <a:lstStyle/>
          <a:p>
            <a:r>
              <a:rPr lang="it-IT" sz="3200" dirty="0" smtClean="0"/>
              <a:t>Un esempio dalle simulazioni ministeriali:</a:t>
            </a:r>
            <a:br>
              <a:rPr lang="it-IT" sz="3200" dirty="0" smtClean="0"/>
            </a:br>
            <a:r>
              <a:rPr lang="it-IT" sz="3200" dirty="0" smtClean="0"/>
              <a:t>Il problema del </a:t>
            </a:r>
            <a:r>
              <a:rPr lang="it-IT" sz="3200" dirty="0" err="1" smtClean="0"/>
              <a:t>portascape</a:t>
            </a:r>
            <a:endParaRPr lang="it-IT" sz="3200" dirty="0"/>
          </a:p>
        </p:txBody>
      </p:sp>
      <p:sp>
        <p:nvSpPr>
          <p:cNvPr id="10" name="Segnaposto contenuto 9"/>
          <p:cNvSpPr>
            <a:spLocks noGrp="1"/>
          </p:cNvSpPr>
          <p:nvPr>
            <p:ph idx="1"/>
          </p:nvPr>
        </p:nvSpPr>
        <p:spPr>
          <a:xfrm>
            <a:off x="838200" y="2979183"/>
            <a:ext cx="7467600" cy="3010542"/>
          </a:xfrm>
        </p:spPr>
        <p:txBody>
          <a:bodyPr/>
          <a:lstStyle/>
          <a:p>
            <a:pPr marL="0" indent="0">
              <a:buNone/>
            </a:pPr>
            <a:r>
              <a:rPr lang="it-IT" dirty="0" smtClean="0"/>
              <a:t>(B) Determina l’equazione della cubica passante per i punti di coordinate (0; 0,4), (1;0,8), (2; 1,2) e (3;0) e rappresentala nell’intervallo [0;3].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(C) 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38</a:t>
            </a:fld>
            <a:endParaRPr lang="it-IT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480" y="1350890"/>
            <a:ext cx="8111683" cy="1175133"/>
          </a:xfrm>
          <a:prstGeom prst="rect">
            <a:avLst/>
          </a:prstGeom>
        </p:spPr>
      </p:pic>
      <p:graphicFrame>
        <p:nvGraphicFramePr>
          <p:cNvPr id="11" name="Oggetto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765319"/>
              </p:ext>
            </p:extLst>
          </p:nvPr>
        </p:nvGraphicFramePr>
        <p:xfrm>
          <a:off x="1969972" y="4370042"/>
          <a:ext cx="4363415" cy="1055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7" name="Equation" r:id="rId4" imgW="1943100" imgH="469900" progId="Equation.3">
                  <p:embed/>
                </p:oleObj>
              </mc:Choice>
              <mc:Fallback>
                <p:oleObj name="Equation" r:id="rId4" imgW="19431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69972" y="4370042"/>
                        <a:ext cx="4363415" cy="1055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CasellaDiTesto 11"/>
          <p:cNvSpPr txBox="1"/>
          <p:nvPr/>
        </p:nvSpPr>
        <p:spPr>
          <a:xfrm>
            <a:off x="125421" y="1740470"/>
            <a:ext cx="712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(A)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1405332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build="p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8885"/>
            <a:ext cx="8041440" cy="1442674"/>
          </a:xfrm>
        </p:spPr>
        <p:txBody>
          <a:bodyPr/>
          <a:lstStyle/>
          <a:p>
            <a:r>
              <a:rPr lang="it-IT" sz="3200" dirty="0" smtClean="0"/>
              <a:t>Un esempio: la struttura funzionale sui livelli di astrazione del problema del </a:t>
            </a:r>
            <a:r>
              <a:rPr lang="it-IT" sz="3200" dirty="0" err="1" smtClean="0"/>
              <a:t>portascarpe</a:t>
            </a:r>
            <a:endParaRPr lang="it-IT" sz="32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39</a:t>
            </a:fld>
            <a:endParaRPr lang="it-IT"/>
          </a:p>
        </p:txBody>
      </p:sp>
      <p:sp>
        <p:nvSpPr>
          <p:cNvPr id="6" name="Ovale 5"/>
          <p:cNvSpPr/>
          <p:nvPr/>
        </p:nvSpPr>
        <p:spPr>
          <a:xfrm>
            <a:off x="438975" y="2226547"/>
            <a:ext cx="2006742" cy="305758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A</a:t>
            </a:r>
          </a:p>
          <a:p>
            <a:pPr algn="ctr"/>
            <a:endParaRPr lang="it-IT" dirty="0" smtClean="0"/>
          </a:p>
          <a:p>
            <a:pPr algn="ctr"/>
            <a:endParaRPr lang="it-IT" dirty="0"/>
          </a:p>
          <a:p>
            <a:pPr algn="ctr"/>
            <a:endParaRPr lang="it-IT" dirty="0"/>
          </a:p>
        </p:txBody>
      </p:sp>
      <p:sp>
        <p:nvSpPr>
          <p:cNvPr id="7" name="Ovale 6"/>
          <p:cNvSpPr/>
          <p:nvPr/>
        </p:nvSpPr>
        <p:spPr>
          <a:xfrm>
            <a:off x="3511798" y="2226547"/>
            <a:ext cx="1583445" cy="305758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B</a:t>
            </a:r>
            <a:endParaRPr lang="it-IT" dirty="0"/>
          </a:p>
        </p:txBody>
      </p:sp>
      <p:sp>
        <p:nvSpPr>
          <p:cNvPr id="8" name="Ovale 7"/>
          <p:cNvSpPr/>
          <p:nvPr/>
        </p:nvSpPr>
        <p:spPr>
          <a:xfrm>
            <a:off x="6788430" y="2226548"/>
            <a:ext cx="1426668" cy="305758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C</a:t>
            </a:r>
            <a:endParaRPr lang="it-IT" dirty="0"/>
          </a:p>
        </p:txBody>
      </p:sp>
      <p:cxnSp>
        <p:nvCxnSpPr>
          <p:cNvPr id="10" name="Connettore 2 9"/>
          <p:cNvCxnSpPr/>
          <p:nvPr/>
        </p:nvCxnSpPr>
        <p:spPr>
          <a:xfrm>
            <a:off x="1567767" y="3355500"/>
            <a:ext cx="2571137" cy="3606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 flipV="1">
            <a:off x="1567767" y="3868538"/>
            <a:ext cx="2571137" cy="2866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2 13"/>
          <p:cNvCxnSpPr/>
          <p:nvPr/>
        </p:nvCxnSpPr>
        <p:spPr>
          <a:xfrm>
            <a:off x="4577878" y="3766619"/>
            <a:ext cx="2712237" cy="2791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/>
          <p:cNvSpPr txBox="1"/>
          <p:nvPr/>
        </p:nvSpPr>
        <p:spPr>
          <a:xfrm>
            <a:off x="855902" y="1642883"/>
            <a:ext cx="69852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    L1						L2							L3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684006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755110"/>
          </a:xfrm>
        </p:spPr>
        <p:txBody>
          <a:bodyPr/>
          <a:lstStyle/>
          <a:p>
            <a:r>
              <a:rPr lang="it-IT" dirty="0" smtClean="0"/>
              <a:t>Cronistoria di un percorso (2)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10186"/>
            <a:ext cx="7467600" cy="3951337"/>
          </a:xfrm>
        </p:spPr>
        <p:txBody>
          <a:bodyPr>
            <a:normAutofit/>
          </a:bodyPr>
          <a:lstStyle/>
          <a:p>
            <a:pPr lvl="1"/>
            <a:r>
              <a:rPr lang="it-IT" dirty="0" smtClean="0"/>
              <a:t>Materiale </a:t>
            </a:r>
            <a:r>
              <a:rPr lang="it-IT" dirty="0"/>
              <a:t>prodotto</a:t>
            </a:r>
          </a:p>
          <a:p>
            <a:pPr lvl="2"/>
            <a:r>
              <a:rPr lang="it-IT" dirty="0"/>
              <a:t>Esempi di prove</a:t>
            </a:r>
          </a:p>
          <a:p>
            <a:pPr lvl="2"/>
            <a:r>
              <a:rPr lang="it-IT" dirty="0"/>
              <a:t>Proposte di </a:t>
            </a:r>
            <a:r>
              <a:rPr lang="it-IT" dirty="0" err="1" smtClean="0"/>
              <a:t>Syllabus</a:t>
            </a:r>
            <a:endParaRPr lang="it-IT" dirty="0" smtClean="0"/>
          </a:p>
          <a:p>
            <a:pPr lvl="2"/>
            <a:r>
              <a:rPr lang="it-IT" dirty="0" smtClean="0">
                <a:hlinkClick r:id="rId2" action="ppaction://hlinkfile"/>
              </a:rPr>
              <a:t>Relazione finale</a:t>
            </a:r>
            <a:r>
              <a:rPr lang="it-IT" dirty="0" smtClean="0"/>
              <a:t> (reperibile anche su </a:t>
            </a:r>
            <a:r>
              <a:rPr lang="it-IT" dirty="0" err="1" smtClean="0"/>
              <a:t>www.liceoulivi.it</a:t>
            </a:r>
            <a:r>
              <a:rPr lang="it-IT" dirty="0" smtClean="0"/>
              <a:t>)</a:t>
            </a:r>
            <a:endParaRPr lang="it-IT" dirty="0"/>
          </a:p>
          <a:p>
            <a:pPr lvl="1"/>
            <a:r>
              <a:rPr lang="it-IT" dirty="0" smtClean="0"/>
              <a:t>Problema rimasto  aperto: il </a:t>
            </a:r>
            <a:r>
              <a:rPr lang="it-IT" dirty="0"/>
              <a:t>problema della valutazione</a:t>
            </a:r>
          </a:p>
          <a:p>
            <a:pPr lvl="1"/>
            <a:r>
              <a:rPr lang="it-IT" dirty="0"/>
              <a:t>Aspetti metacognitivi del confronto e del lavoro svolto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8714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3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436562"/>
            <a:ext cx="8041440" cy="640285"/>
          </a:xfrm>
        </p:spPr>
        <p:txBody>
          <a:bodyPr/>
          <a:lstStyle/>
          <a:p>
            <a:r>
              <a:rPr lang="it-IT" sz="4000" dirty="0" smtClean="0"/>
              <a:t>Livelli di astrazioni e competenze richieste per ciascun livello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835228"/>
            <a:ext cx="7467600" cy="3951337"/>
          </a:xfrm>
        </p:spPr>
        <p:txBody>
          <a:bodyPr>
            <a:normAutofit lnSpcReduction="10000"/>
          </a:bodyPr>
          <a:lstStyle/>
          <a:p>
            <a:r>
              <a:rPr lang="it-IT" dirty="0" smtClean="0"/>
              <a:t>Il percorso mentale richiesto </a:t>
            </a:r>
            <a:r>
              <a:rPr lang="it-IT" dirty="0"/>
              <a:t>a</a:t>
            </a:r>
            <a:r>
              <a:rPr lang="it-IT" dirty="0" smtClean="0"/>
              <a:t>llo studente: da L1 a L3.</a:t>
            </a:r>
          </a:p>
          <a:p>
            <a:r>
              <a:rPr lang="it-IT" dirty="0" smtClean="0"/>
              <a:t>Cosa risponde uno studente a cui è richiesto di passare da L3 a L1?</a:t>
            </a:r>
          </a:p>
          <a:p>
            <a:r>
              <a:rPr lang="it-IT" dirty="0" smtClean="0"/>
              <a:t>Da L3 a L1: il ruolo dell’insegnante e della vestizione semantica di un problema.</a:t>
            </a:r>
          </a:p>
          <a:p>
            <a:r>
              <a:rPr lang="it-IT" dirty="0" smtClean="0"/>
              <a:t>Da L3 a L1: due livelli di astrazione. Conseguenze</a:t>
            </a:r>
          </a:p>
          <a:p>
            <a:pPr lvl="1"/>
            <a:r>
              <a:rPr lang="it-IT" dirty="0" smtClean="0"/>
              <a:t>Fantasia nella capacità di strutturare un problema in un ambito semanticamente significativo</a:t>
            </a:r>
          </a:p>
          <a:p>
            <a:pPr lvl="1"/>
            <a:r>
              <a:rPr lang="it-IT" dirty="0" smtClean="0"/>
              <a:t>Problema di scelta (e quindi coinvolgente l’assioma di scelta)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40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66385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02615"/>
            <a:ext cx="8041440" cy="958098"/>
          </a:xfrm>
        </p:spPr>
        <p:txBody>
          <a:bodyPr/>
          <a:lstStyle/>
          <a:p>
            <a:r>
              <a:rPr lang="it-IT" sz="3600" dirty="0" smtClean="0"/>
              <a:t>Competenze richieste da L1 a L2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556394"/>
            <a:ext cx="7467600" cy="2965594"/>
          </a:xfrm>
        </p:spPr>
        <p:txBody>
          <a:bodyPr>
            <a:normAutofit/>
          </a:bodyPr>
          <a:lstStyle/>
          <a:p>
            <a:r>
              <a:rPr lang="it-IT" dirty="0"/>
              <a:t>Competenze specifiche di </a:t>
            </a:r>
            <a:r>
              <a:rPr lang="it-IT" dirty="0" smtClean="0"/>
              <a:t>contesto</a:t>
            </a:r>
          </a:p>
          <a:p>
            <a:r>
              <a:rPr lang="it-IT" dirty="0" smtClean="0"/>
              <a:t>Competenze linguistiche</a:t>
            </a:r>
          </a:p>
          <a:p>
            <a:pPr lvl="1"/>
            <a:r>
              <a:rPr lang="it-IT" dirty="0" smtClean="0"/>
              <a:t>Linguaggio naturale</a:t>
            </a:r>
          </a:p>
          <a:p>
            <a:pPr lvl="1"/>
            <a:r>
              <a:rPr lang="it-IT" dirty="0" smtClean="0"/>
              <a:t>Linguaggio matematico</a:t>
            </a:r>
          </a:p>
          <a:p>
            <a:pPr lvl="1"/>
            <a:r>
              <a:rPr lang="it-IT" dirty="0" smtClean="0"/>
              <a:t>Modello di riferimento: traduzione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41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13061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16420"/>
            <a:ext cx="8041440" cy="640285"/>
          </a:xfrm>
        </p:spPr>
        <p:txBody>
          <a:bodyPr/>
          <a:lstStyle/>
          <a:p>
            <a:r>
              <a:rPr lang="it-IT" sz="3600" dirty="0" smtClean="0"/>
              <a:t>Le IN per le competenze linguistiche</a:t>
            </a:r>
            <a:br>
              <a:rPr lang="it-IT" sz="3600" dirty="0" smtClean="0"/>
            </a:br>
            <a:r>
              <a:rPr lang="it-IT" sz="3600" dirty="0" smtClean="0"/>
              <a:t>(OSA Lingua italiana)</a:t>
            </a:r>
            <a:endParaRPr lang="it-IT" sz="36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42</a:t>
            </a:fld>
            <a:endParaRPr lang="it-IT"/>
          </a:p>
        </p:txBody>
      </p:sp>
      <p:pic>
        <p:nvPicPr>
          <p:cNvPr id="6" name="Immagine 5" descr="Schermata 2016-02-21 alle 18.22.5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226100"/>
            <a:ext cx="8100852" cy="2050075"/>
          </a:xfrm>
          <a:prstGeom prst="rect">
            <a:avLst/>
          </a:prstGeom>
        </p:spPr>
      </p:pic>
      <p:pic>
        <p:nvPicPr>
          <p:cNvPr id="7" name="Immagine 6" descr="Schermata 2016-02-21 alle 18.24.2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3580863"/>
            <a:ext cx="8678855" cy="1371600"/>
          </a:xfrm>
          <a:prstGeom prst="rect">
            <a:avLst/>
          </a:prstGeom>
        </p:spPr>
      </p:pic>
      <p:pic>
        <p:nvPicPr>
          <p:cNvPr id="8" name="Immagine 7" descr="Schermata 2016-02-21 alle 18.24.5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3479263"/>
            <a:ext cx="8678855" cy="29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6358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709313"/>
          </a:xfrm>
        </p:spPr>
        <p:txBody>
          <a:bodyPr/>
          <a:lstStyle/>
          <a:p>
            <a:r>
              <a:rPr lang="it-IT" sz="4000" dirty="0" smtClean="0"/>
              <a:t>Competenze specifiche di contesto</a:t>
            </a:r>
            <a:br>
              <a:rPr lang="it-IT" sz="4000" dirty="0" smtClean="0"/>
            </a:br>
            <a:r>
              <a:rPr lang="it-IT" sz="4000" dirty="0" smtClean="0"/>
              <a:t>Curva Nord</a:t>
            </a:r>
            <a:endParaRPr lang="it-IT" sz="40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43</a:t>
            </a:fld>
            <a:endParaRPr lang="it-IT"/>
          </a:p>
        </p:txBody>
      </p:sp>
      <p:pic>
        <p:nvPicPr>
          <p:cNvPr id="7" name="Immagine 6" descr="Schermata 2016-02-21 alle 17.31.4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95" y="1976714"/>
            <a:ext cx="8007382" cy="1375005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626622"/>
            <a:ext cx="7564970" cy="159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857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6"/>
          <p:cNvSpPr>
            <a:spLocks noGrp="1"/>
          </p:cNvSpPr>
          <p:nvPr>
            <p:ph type="title"/>
          </p:nvPr>
        </p:nvSpPr>
        <p:spPr>
          <a:xfrm>
            <a:off x="551280" y="284700"/>
            <a:ext cx="8041440" cy="736925"/>
          </a:xfrm>
        </p:spPr>
        <p:txBody>
          <a:bodyPr/>
          <a:lstStyle/>
          <a:p>
            <a:r>
              <a:rPr lang="it-IT" dirty="0" smtClean="0"/>
              <a:t>Esame di Stato 2015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44</a:t>
            </a:fld>
            <a:endParaRPr lang="it-IT"/>
          </a:p>
        </p:txBody>
      </p:sp>
      <p:pic>
        <p:nvPicPr>
          <p:cNvPr id="6" name="Immagine 5" descr="Schermata 2016-02-21 alle 17.36.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712" y="1674771"/>
            <a:ext cx="7200900" cy="1778000"/>
          </a:xfrm>
          <a:prstGeom prst="rect">
            <a:avLst/>
          </a:prstGeom>
        </p:spPr>
      </p:pic>
      <p:pic>
        <p:nvPicPr>
          <p:cNvPr id="8" name="Immagine 7" descr="Schermata 2016-02-21 alle 17.36.3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300" y="3965840"/>
            <a:ext cx="71247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891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379658"/>
            <a:ext cx="8041440" cy="759316"/>
          </a:xfrm>
        </p:spPr>
        <p:txBody>
          <a:bodyPr/>
          <a:lstStyle/>
          <a:p>
            <a:r>
              <a:rPr lang="it-IT" dirty="0" smtClean="0"/>
              <a:t>Il </a:t>
            </a:r>
            <a:r>
              <a:rPr lang="it-IT" dirty="0" err="1" smtClean="0"/>
              <a:t>portascarpe</a:t>
            </a:r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45</a:t>
            </a:fld>
            <a:endParaRPr lang="it-IT"/>
          </a:p>
        </p:txBody>
      </p:sp>
      <p:pic>
        <p:nvPicPr>
          <p:cNvPr id="5" name="Immagine 4" descr="Schermata 2016-02-21 alle 17.41.5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400" y="1702842"/>
            <a:ext cx="8585200" cy="2197100"/>
          </a:xfrm>
          <a:prstGeom prst="rect">
            <a:avLst/>
          </a:prstGeom>
        </p:spPr>
      </p:pic>
      <p:pic>
        <p:nvPicPr>
          <p:cNvPr id="6" name="Immagine 5" descr="Schermata 2016-02-21 alle 17.42.0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" y="4044378"/>
            <a:ext cx="8712200" cy="191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2725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71385"/>
            <a:ext cx="8041440" cy="1098680"/>
          </a:xfrm>
        </p:spPr>
        <p:txBody>
          <a:bodyPr/>
          <a:lstStyle/>
          <a:p>
            <a:r>
              <a:rPr lang="it-IT" sz="3600" dirty="0" smtClean="0"/>
              <a:t>Linguaggio naturale e matematico</a:t>
            </a:r>
            <a:br>
              <a:rPr lang="it-IT" sz="3600" dirty="0" smtClean="0"/>
            </a:br>
            <a:r>
              <a:rPr lang="it-IT" sz="3600" dirty="0" smtClean="0"/>
              <a:t>Un esempio: l’articolo determinativo</a:t>
            </a:r>
            <a:endParaRPr lang="it-IT" sz="36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46</a:t>
            </a:fld>
            <a:endParaRPr lang="it-IT"/>
          </a:p>
        </p:txBody>
      </p:sp>
      <p:pic>
        <p:nvPicPr>
          <p:cNvPr id="6" name="Immagine 5" descr="Schermata 2016-02-23 alle 15.41.1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929" y="3422650"/>
            <a:ext cx="7548237" cy="2469352"/>
          </a:xfrm>
          <a:prstGeom prst="rect">
            <a:avLst/>
          </a:prstGeom>
        </p:spPr>
      </p:pic>
      <p:pic>
        <p:nvPicPr>
          <p:cNvPr id="7" name="Immagine 6" descr="Schermata 2016-02-23 alle 15.44.0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295" y="1479550"/>
            <a:ext cx="85471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9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15672"/>
            <a:ext cx="8041440" cy="736924"/>
          </a:xfrm>
        </p:spPr>
        <p:txBody>
          <a:bodyPr/>
          <a:lstStyle/>
          <a:p>
            <a:r>
              <a:rPr lang="it-IT" dirty="0" smtClean="0"/>
              <a:t>Competenze da L2 a L3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838200" y="1223851"/>
            <a:ext cx="7467600" cy="4505530"/>
          </a:xfrm>
        </p:spPr>
        <p:txBody>
          <a:bodyPr>
            <a:normAutofit fontScale="92500" lnSpcReduction="10000"/>
          </a:bodyPr>
          <a:lstStyle/>
          <a:p>
            <a:r>
              <a:rPr lang="it-IT" dirty="0" smtClean="0"/>
              <a:t>Competenze specifiche disciplinari</a:t>
            </a:r>
          </a:p>
          <a:p>
            <a:r>
              <a:rPr lang="it-IT" dirty="0" smtClean="0"/>
              <a:t>Concetto di funzione e relative modellizzazioni</a:t>
            </a:r>
          </a:p>
          <a:p>
            <a:pPr lvl="1"/>
            <a:r>
              <a:rPr lang="it-IT" dirty="0"/>
              <a:t>Come è inteso il concetto di funzione?</a:t>
            </a:r>
          </a:p>
          <a:p>
            <a:pPr lvl="1"/>
            <a:r>
              <a:rPr lang="it-IT" dirty="0"/>
              <a:t>Identificazione della funzione con il suo grafico o con la sua espressione analitica: quale ruolo assume il dominio? È importante il dominio?</a:t>
            </a:r>
          </a:p>
          <a:p>
            <a:pPr lvl="1"/>
            <a:r>
              <a:rPr lang="it-IT" dirty="0"/>
              <a:t>Dominio reale come ulteriore modellizzazione degli insieme numerici ‘realistici’.</a:t>
            </a:r>
          </a:p>
          <a:p>
            <a:pPr lvl="1"/>
            <a:r>
              <a:rPr lang="it-IT" dirty="0"/>
              <a:t>Le richieste specifiche e il passaggio dal discreto al continuo e </a:t>
            </a:r>
            <a:r>
              <a:rPr lang="it-IT" dirty="0" smtClean="0"/>
              <a:t>viceversa.</a:t>
            </a:r>
            <a:endParaRPr lang="it-IT" sz="2400" dirty="0" smtClean="0"/>
          </a:p>
          <a:p>
            <a:pPr marL="228600" lvl="1"/>
            <a:r>
              <a:rPr lang="it-IT" sz="2400" dirty="0" smtClean="0"/>
              <a:t>Modelli differenziali</a:t>
            </a:r>
          </a:p>
          <a:p>
            <a:pPr marL="228600" lvl="1"/>
            <a:r>
              <a:rPr lang="it-IT" sz="2400" dirty="0" smtClean="0"/>
              <a:t>Conoscenze e abilità</a:t>
            </a:r>
          </a:p>
          <a:p>
            <a:pPr marL="228600" lvl="1"/>
            <a:r>
              <a:rPr lang="it-IT" sz="2400" dirty="0" smtClean="0">
                <a:hlinkClick r:id="rId2" action="ppaction://hlinkfile"/>
              </a:rPr>
              <a:t>Esempi</a:t>
            </a:r>
            <a:endParaRPr lang="it-IT" sz="2400" dirty="0"/>
          </a:p>
          <a:p>
            <a:endParaRPr lang="it-IT" dirty="0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47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09895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 bldLvl="2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14570"/>
            <a:ext cx="8041440" cy="723119"/>
          </a:xfrm>
        </p:spPr>
        <p:txBody>
          <a:bodyPr/>
          <a:lstStyle/>
          <a:p>
            <a:r>
              <a:rPr lang="it-IT" dirty="0" smtClean="0"/>
              <a:t>Realtà e realismo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991286"/>
            <a:ext cx="7467600" cy="4926378"/>
          </a:xfrm>
        </p:spPr>
        <p:txBody>
          <a:bodyPr>
            <a:normAutofit fontScale="85000" lnSpcReduction="20000"/>
          </a:bodyPr>
          <a:lstStyle/>
          <a:p>
            <a:r>
              <a:rPr lang="it-IT" dirty="0" smtClean="0"/>
              <a:t>I problemi realisti in matematica</a:t>
            </a:r>
          </a:p>
          <a:p>
            <a:r>
              <a:rPr lang="it-IT" dirty="0" smtClean="0"/>
              <a:t>La ‘matematica realistica’: cosa si intende?</a:t>
            </a:r>
          </a:p>
          <a:p>
            <a:pPr algn="just"/>
            <a:r>
              <a:rPr lang="it-IT" dirty="0" err="1" smtClean="0"/>
              <a:t>Freudenthal</a:t>
            </a:r>
            <a:r>
              <a:rPr lang="it-IT" dirty="0"/>
              <a:t> </a:t>
            </a:r>
            <a:r>
              <a:rPr lang="it-IT" dirty="0" smtClean="0"/>
              <a:t>e la scuola olandese: </a:t>
            </a:r>
          </a:p>
          <a:p>
            <a:pPr lvl="1" algn="just"/>
            <a:r>
              <a:rPr lang="it-IT" b="1" dirty="0"/>
              <a:t>L</a:t>
            </a:r>
            <a:r>
              <a:rPr lang="it-IT" b="1" dirty="0" smtClean="0"/>
              <a:t>a </a:t>
            </a:r>
            <a:r>
              <a:rPr lang="it-IT" b="1" dirty="0"/>
              <a:t>certezza della matematica nasce da un senso comune che è affinato dalla critica dell'esperienza immediata e delle credenze abituali</a:t>
            </a:r>
            <a:r>
              <a:rPr lang="it-IT" dirty="0"/>
              <a:t>. </a:t>
            </a:r>
            <a:endParaRPr lang="it-IT" dirty="0" smtClean="0"/>
          </a:p>
          <a:p>
            <a:pPr marL="329184" lvl="1" indent="0" algn="just">
              <a:buNone/>
            </a:pPr>
            <a:r>
              <a:rPr lang="it-IT" dirty="0" smtClean="0"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it-IT" dirty="0" smtClean="0">
                <a:sym typeface="Wingdings"/>
              </a:rPr>
              <a:t> </a:t>
            </a:r>
            <a:r>
              <a:rPr lang="it-IT" dirty="0" smtClean="0"/>
              <a:t>Il concetto di realtà evolve con le situazioni e le conoscenze; come ogni cosa, anche gli oggetti matematici variano la loro ontologia all’interno di una varietà di realtà (es.: numeri, zero)</a:t>
            </a:r>
          </a:p>
          <a:p>
            <a:r>
              <a:rPr lang="it-IT" dirty="0" smtClean="0"/>
              <a:t>Quale realtà di riferimento per uno studente liceale?</a:t>
            </a:r>
          </a:p>
          <a:p>
            <a:r>
              <a:rPr lang="it-IT" dirty="0" smtClean="0"/>
              <a:t>Sempre </a:t>
            </a:r>
            <a:r>
              <a:rPr lang="it-IT" dirty="0" err="1" smtClean="0"/>
              <a:t>Freudenthal</a:t>
            </a:r>
            <a:r>
              <a:rPr lang="it-IT" dirty="0" smtClean="0"/>
              <a:t>:</a:t>
            </a:r>
          </a:p>
          <a:p>
            <a:pPr marL="493776" lvl="2"/>
            <a:r>
              <a:rPr lang="it-IT" b="1" dirty="0"/>
              <a:t>Matematizzare significa matematizzare la realtà o pezzi di realtà. […] Nel momento in cui l’atto del matematizzare è trasferito nella reinvenzione, la realtà che deve essere matematizzata è quella del discente [….] e l’atto del matematizzare è quello del discente</a:t>
            </a:r>
            <a:r>
              <a:rPr lang="it-IT" b="1" dirty="0" smtClean="0"/>
              <a:t>.</a:t>
            </a:r>
          </a:p>
          <a:p>
            <a:r>
              <a:rPr lang="it-IT" dirty="0" smtClean="0"/>
              <a:t>Matematica come ‘occhiali’; esempio: funzioni e relazioni</a:t>
            </a:r>
          </a:p>
          <a:p>
            <a:r>
              <a:rPr lang="it-IT" dirty="0" smtClean="0"/>
              <a:t>Il diverso atteggiamento degli studenti difronte al problema realista</a:t>
            </a:r>
            <a:r>
              <a:rPr lang="it-IT" dirty="0"/>
              <a:t>.</a:t>
            </a:r>
            <a:endParaRPr lang="it-IT" dirty="0" smtClean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48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072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028896"/>
          </a:xfrm>
        </p:spPr>
        <p:txBody>
          <a:bodyPr/>
          <a:lstStyle/>
          <a:p>
            <a:r>
              <a:rPr lang="it-IT" dirty="0" smtClean="0"/>
              <a:t>Il rapporto con l’Università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2038388"/>
            <a:ext cx="7467600" cy="2748779"/>
          </a:xfrm>
        </p:spPr>
        <p:txBody>
          <a:bodyPr/>
          <a:lstStyle/>
          <a:p>
            <a:r>
              <a:rPr lang="it-IT" dirty="0" smtClean="0"/>
              <a:t>Le richieste universitarie: </a:t>
            </a:r>
            <a:r>
              <a:rPr lang="it-IT" dirty="0" smtClean="0">
                <a:hlinkClick r:id="rId2" action="ppaction://hlinkfile"/>
              </a:rPr>
              <a:t>i test di ingresso</a:t>
            </a:r>
            <a:endParaRPr lang="it-IT" dirty="0" smtClean="0"/>
          </a:p>
          <a:p>
            <a:r>
              <a:rPr lang="it-IT" dirty="0" smtClean="0"/>
              <a:t>Le correlazioni con i test d’ingresso degli altri ordini scolastici.</a:t>
            </a:r>
          </a:p>
          <a:p>
            <a:r>
              <a:rPr lang="it-IT" dirty="0" smtClean="0"/>
              <a:t>Competenze o contenuti?</a:t>
            </a:r>
          </a:p>
          <a:p>
            <a:r>
              <a:rPr lang="it-IT" dirty="0" smtClean="0"/>
              <a:t>Le riforme giustapposte</a:t>
            </a:r>
          </a:p>
          <a:p>
            <a:endParaRPr lang="it-IT" dirty="0" smtClean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49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111902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42383"/>
            <a:ext cx="8041440" cy="760576"/>
          </a:xfrm>
        </p:spPr>
        <p:txBody>
          <a:bodyPr/>
          <a:lstStyle/>
          <a:p>
            <a:r>
              <a:rPr lang="it-IT" dirty="0" smtClean="0"/>
              <a:t>Cronistoria di un percorso (3)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418020"/>
            <a:ext cx="7467600" cy="4794063"/>
          </a:xfrm>
        </p:spPr>
        <p:txBody>
          <a:bodyPr>
            <a:normAutofit/>
          </a:bodyPr>
          <a:lstStyle/>
          <a:p>
            <a:r>
              <a:rPr lang="it-IT" dirty="0" smtClean="0">
                <a:hlinkClick r:id="rId2" action="ppaction://hlinkfile"/>
              </a:rPr>
              <a:t>La proposta </a:t>
            </a:r>
            <a:r>
              <a:rPr lang="it-IT" dirty="0" smtClean="0"/>
              <a:t>della rivista Archimede</a:t>
            </a:r>
          </a:p>
          <a:p>
            <a:r>
              <a:rPr lang="it-IT" dirty="0" smtClean="0"/>
              <a:t>In attesa di un ‘segno’</a:t>
            </a:r>
          </a:p>
          <a:p>
            <a:pPr lvl="1"/>
            <a:r>
              <a:rPr lang="it-IT" dirty="0"/>
              <a:t>Il convegno di </a:t>
            </a:r>
            <a:r>
              <a:rPr lang="it-IT" dirty="0" smtClean="0"/>
              <a:t>Rovigo </a:t>
            </a:r>
            <a:r>
              <a:rPr lang="it-IT" dirty="0"/>
              <a:t>del </a:t>
            </a:r>
            <a:r>
              <a:rPr lang="it-IT" dirty="0" smtClean="0"/>
              <a:t>29-30 settembre 2014: le indicazioni sui contenuti dell’Esame di Stato</a:t>
            </a:r>
          </a:p>
          <a:p>
            <a:pPr lvl="1"/>
            <a:r>
              <a:rPr lang="it-IT" dirty="0" smtClean="0"/>
              <a:t>Il </a:t>
            </a:r>
            <a:r>
              <a:rPr lang="it-IT" dirty="0"/>
              <a:t>convegno di </a:t>
            </a:r>
            <a:r>
              <a:rPr lang="it-IT" dirty="0" smtClean="0"/>
              <a:t>Rovigo del 24-25 ottobre 2014: la </a:t>
            </a:r>
            <a:r>
              <a:rPr lang="it-IT" dirty="0" smtClean="0">
                <a:hlinkClick r:id="rId3" action="ppaction://hlinkfile"/>
              </a:rPr>
              <a:t>tavola degli apprendimenti</a:t>
            </a:r>
            <a:r>
              <a:rPr lang="it-IT" dirty="0" smtClean="0"/>
              <a:t> della </a:t>
            </a:r>
            <a:r>
              <a:rPr lang="it-IT" dirty="0" err="1" smtClean="0"/>
              <a:t>Mathesis</a:t>
            </a:r>
            <a:endParaRPr lang="it-IT" dirty="0" smtClean="0"/>
          </a:p>
          <a:p>
            <a:r>
              <a:rPr lang="it-IT" dirty="0" smtClean="0"/>
              <a:t>Il DM  ministeriale mai arrivato e il problema della valutazione</a:t>
            </a:r>
          </a:p>
          <a:p>
            <a:r>
              <a:rPr lang="it-IT" dirty="0" smtClean="0"/>
              <a:t>Tutto rimane così, almeno per adesso… (dicembre 2014)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1970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41168"/>
            <a:ext cx="8041440" cy="616849"/>
          </a:xfrm>
        </p:spPr>
        <p:txBody>
          <a:bodyPr/>
          <a:lstStyle/>
          <a:p>
            <a:r>
              <a:rPr lang="it-IT" dirty="0" smtClean="0"/>
              <a:t>Il passato è sempre migliore?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79833" y="1395512"/>
            <a:ext cx="7467600" cy="4292452"/>
          </a:xfrm>
        </p:spPr>
        <p:txBody>
          <a:bodyPr>
            <a:normAutofit fontScale="92500"/>
          </a:bodyPr>
          <a:lstStyle/>
          <a:p>
            <a:r>
              <a:rPr lang="it-IT" dirty="0" smtClean="0"/>
              <a:t>La mancanza di </a:t>
            </a:r>
            <a:r>
              <a:rPr lang="it-IT" dirty="0" err="1" smtClean="0"/>
              <a:t>syllabus</a:t>
            </a:r>
            <a:r>
              <a:rPr lang="it-IT" dirty="0" smtClean="0"/>
              <a:t> o anche solo di indicazioni specifiche</a:t>
            </a:r>
          </a:p>
          <a:p>
            <a:r>
              <a:rPr lang="it-IT" dirty="0" smtClean="0"/>
              <a:t>Prove a volte ‘discutibili’</a:t>
            </a:r>
          </a:p>
          <a:p>
            <a:r>
              <a:rPr lang="it-IT" dirty="0" smtClean="0"/>
              <a:t>I cambi di prospettiva non esplicitati</a:t>
            </a:r>
          </a:p>
          <a:p>
            <a:pPr lvl="1"/>
            <a:r>
              <a:rPr lang="it-IT" dirty="0"/>
              <a:t>d</a:t>
            </a:r>
            <a:r>
              <a:rPr lang="it-IT" dirty="0" smtClean="0"/>
              <a:t>allo studio di funzione alla lettura dei grafici</a:t>
            </a:r>
          </a:p>
          <a:p>
            <a:pPr lvl="1"/>
            <a:r>
              <a:rPr lang="it-IT" dirty="0"/>
              <a:t>c</a:t>
            </a:r>
            <a:r>
              <a:rPr lang="it-IT" dirty="0" smtClean="0"/>
              <a:t>alcolo combinatorio e probabilità nei corsi di ordinamento</a:t>
            </a:r>
          </a:p>
          <a:p>
            <a:pPr lvl="1"/>
            <a:r>
              <a:rPr lang="it-IT" dirty="0"/>
              <a:t>g</a:t>
            </a:r>
            <a:r>
              <a:rPr lang="it-IT" dirty="0" smtClean="0"/>
              <a:t>li integrali a guscio</a:t>
            </a:r>
          </a:p>
          <a:p>
            <a:r>
              <a:rPr lang="it-IT" dirty="0" smtClean="0"/>
              <a:t>Prove d’Esame come indicazioni di lavoro o esplicitazione di interessi (culturali) specifici?</a:t>
            </a:r>
          </a:p>
          <a:p>
            <a:r>
              <a:rPr lang="it-IT" dirty="0" smtClean="0"/>
              <a:t>Queste proposte erano più coerenti con le aspettative universitarie?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50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2357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95394"/>
            <a:ext cx="8041440" cy="949059"/>
          </a:xfrm>
        </p:spPr>
        <p:txBody>
          <a:bodyPr/>
          <a:lstStyle/>
          <a:p>
            <a:r>
              <a:rPr lang="it-IT" sz="3600" dirty="0" smtClean="0"/>
              <a:t>Conclusioni </a:t>
            </a:r>
            <a:br>
              <a:rPr lang="it-IT" sz="3600" dirty="0" smtClean="0"/>
            </a:br>
            <a:r>
              <a:rPr lang="it-IT" sz="3600" dirty="0" smtClean="0"/>
              <a:t>(o problemi aperti)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375858"/>
            <a:ext cx="7467600" cy="4563666"/>
          </a:xfrm>
        </p:spPr>
        <p:txBody>
          <a:bodyPr>
            <a:normAutofit fontScale="92500"/>
          </a:bodyPr>
          <a:lstStyle/>
          <a:p>
            <a:r>
              <a:rPr lang="it-IT" dirty="0" smtClean="0"/>
              <a:t>Sviluppare il concetto di realtà per uno studente liceale.</a:t>
            </a:r>
          </a:p>
          <a:p>
            <a:r>
              <a:rPr lang="it-IT" dirty="0" smtClean="0"/>
              <a:t>La stabilizzazione dell’Esame di Stato nell’ottica della interdisciplinarietà.</a:t>
            </a:r>
          </a:p>
          <a:p>
            <a:r>
              <a:rPr lang="it-IT" dirty="0" smtClean="0"/>
              <a:t>Il rapporto con l’Università: comprensione dei concetti per una loro successiva qualificazione.</a:t>
            </a:r>
          </a:p>
          <a:p>
            <a:r>
              <a:rPr lang="it-IT" dirty="0" smtClean="0"/>
              <a:t>Matematica per il cittadino e matematica liceale: hanno gli stessi obiettivi?</a:t>
            </a:r>
          </a:p>
          <a:p>
            <a:r>
              <a:rPr lang="it-IT" dirty="0" smtClean="0"/>
              <a:t>La verticalità del curriculum (soprattutto a livello linguistico) e la condivisione di un </a:t>
            </a:r>
            <a:r>
              <a:rPr lang="it-IT" dirty="0" err="1" smtClean="0"/>
              <a:t>syllabus</a:t>
            </a:r>
            <a:r>
              <a:rPr lang="it-IT" dirty="0" smtClean="0"/>
              <a:t> come obiettivo.</a:t>
            </a:r>
          </a:p>
          <a:p>
            <a:r>
              <a:rPr lang="it-IT" dirty="0" smtClean="0"/>
              <a:t>Quale rapporto tra le varie associazioni nazionali e/o gruppi di lavoro (UMI, </a:t>
            </a:r>
            <a:r>
              <a:rPr lang="it-IT" dirty="0" err="1" smtClean="0"/>
              <a:t>Mathesis</a:t>
            </a:r>
            <a:r>
              <a:rPr lang="it-IT" dirty="0" smtClean="0"/>
              <a:t>, LSOSA</a:t>
            </a:r>
            <a:r>
              <a:rPr lang="it-IT" smtClean="0"/>
              <a:t>, ecc.) </a:t>
            </a:r>
            <a:r>
              <a:rPr lang="it-IT" dirty="0" smtClean="0"/>
              <a:t>e quanto questo rapporto ha influito su quanto è avvenuto?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51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51192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139685"/>
            <a:ext cx="8041440" cy="4173330"/>
          </a:xfrm>
        </p:spPr>
        <p:txBody>
          <a:bodyPr/>
          <a:lstStyle/>
          <a:p>
            <a:r>
              <a:rPr lang="it-IT" sz="6600" dirty="0" smtClean="0"/>
              <a:t>Grazie</a:t>
            </a:r>
            <a:br>
              <a:rPr lang="it-IT" sz="6600" dirty="0" smtClean="0"/>
            </a:br>
            <a:r>
              <a:rPr lang="it-IT" sz="6600" dirty="0" smtClean="0"/>
              <a:t/>
            </a:r>
            <a:br>
              <a:rPr lang="it-IT" sz="6600" dirty="0" smtClean="0"/>
            </a:br>
            <a:r>
              <a:rPr lang="it-IT" sz="4400" dirty="0" err="1" smtClean="0"/>
              <a:t>a.maffini@achillemaffini.it</a:t>
            </a:r>
            <a:endParaRPr lang="it-IT" sz="4400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52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757954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833303"/>
          </a:xfrm>
        </p:spPr>
        <p:txBody>
          <a:bodyPr/>
          <a:lstStyle/>
          <a:p>
            <a:r>
              <a:rPr lang="it-IT" dirty="0" smtClean="0"/>
              <a:t>Verso l’esame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La storia recente</a:t>
            </a:r>
          </a:p>
          <a:p>
            <a:pPr lvl="1"/>
            <a:r>
              <a:rPr lang="it-IT" dirty="0" smtClean="0"/>
              <a:t>Le tre </a:t>
            </a:r>
            <a:r>
              <a:rPr lang="it-IT" dirty="0"/>
              <a:t>simulazioni ministeriali</a:t>
            </a:r>
          </a:p>
          <a:p>
            <a:pPr lvl="1"/>
            <a:r>
              <a:rPr lang="it-IT" dirty="0"/>
              <a:t>La prova di giugno 2015</a:t>
            </a:r>
          </a:p>
          <a:p>
            <a:r>
              <a:rPr lang="it-IT" dirty="0"/>
              <a:t>Il cambio di registro nei problemi</a:t>
            </a:r>
          </a:p>
          <a:p>
            <a:r>
              <a:rPr lang="it-IT" dirty="0"/>
              <a:t>Tendenza: problemi contestualizzati e modellizzazioni</a:t>
            </a:r>
          </a:p>
          <a:p>
            <a:pPr lvl="1"/>
            <a:r>
              <a:rPr lang="it-IT" dirty="0"/>
              <a:t>Problemi reali o realistici?</a:t>
            </a:r>
          </a:p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610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154324"/>
            <a:ext cx="8041440" cy="958950"/>
          </a:xfrm>
        </p:spPr>
        <p:txBody>
          <a:bodyPr/>
          <a:lstStyle/>
          <a:p>
            <a:r>
              <a:rPr lang="it-IT" dirty="0" smtClean="0"/>
              <a:t>La rubrica di valutazione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389519"/>
            <a:ext cx="7467600" cy="4353668"/>
          </a:xfrm>
        </p:spPr>
        <p:txBody>
          <a:bodyPr>
            <a:normAutofit fontScale="92500" lnSpcReduction="10000"/>
          </a:bodyPr>
          <a:lstStyle/>
          <a:p>
            <a:r>
              <a:rPr lang="it-IT" dirty="0" smtClean="0"/>
              <a:t>Verso la valutazione autentica: gli indicatori della </a:t>
            </a:r>
            <a:r>
              <a:rPr lang="it-IT" dirty="0" smtClean="0">
                <a:hlinkClick r:id="rId2" action="ppaction://hlinkfile"/>
              </a:rPr>
              <a:t>rubrica</a:t>
            </a:r>
            <a:endParaRPr lang="it-IT" dirty="0" smtClean="0"/>
          </a:p>
          <a:p>
            <a:pPr lvl="1"/>
            <a:r>
              <a:rPr lang="it-IT" dirty="0" smtClean="0"/>
              <a:t>Comprendere (</a:t>
            </a:r>
            <a:r>
              <a:rPr lang="it-IT" dirty="0" err="1" smtClean="0"/>
              <a:t>max</a:t>
            </a:r>
            <a:r>
              <a:rPr lang="it-IT" dirty="0" smtClean="0"/>
              <a:t> 18 punti)</a:t>
            </a:r>
          </a:p>
          <a:p>
            <a:pPr lvl="1"/>
            <a:r>
              <a:rPr lang="it-IT" dirty="0" smtClean="0"/>
              <a:t>Individuare </a:t>
            </a:r>
            <a:r>
              <a:rPr lang="it-IT" dirty="0"/>
              <a:t>(</a:t>
            </a:r>
            <a:r>
              <a:rPr lang="it-IT" dirty="0" err="1"/>
              <a:t>max</a:t>
            </a:r>
            <a:r>
              <a:rPr lang="it-IT" dirty="0"/>
              <a:t> </a:t>
            </a:r>
            <a:r>
              <a:rPr lang="it-IT" dirty="0" smtClean="0"/>
              <a:t>21 </a:t>
            </a:r>
            <a:r>
              <a:rPr lang="it-IT" dirty="0"/>
              <a:t>punti)</a:t>
            </a:r>
            <a:endParaRPr lang="it-IT" dirty="0" smtClean="0"/>
          </a:p>
          <a:p>
            <a:pPr lvl="1"/>
            <a:r>
              <a:rPr lang="it-IT" dirty="0" smtClean="0"/>
              <a:t>Sviluppare un processo risolutivo </a:t>
            </a:r>
            <a:r>
              <a:rPr lang="it-IT" dirty="0"/>
              <a:t>(</a:t>
            </a:r>
            <a:r>
              <a:rPr lang="it-IT" dirty="0" err="1"/>
              <a:t>max</a:t>
            </a:r>
            <a:r>
              <a:rPr lang="it-IT" dirty="0"/>
              <a:t> </a:t>
            </a:r>
            <a:r>
              <a:rPr lang="it-IT" dirty="0" smtClean="0"/>
              <a:t>21 </a:t>
            </a:r>
            <a:r>
              <a:rPr lang="it-IT" dirty="0"/>
              <a:t>punti)</a:t>
            </a:r>
            <a:endParaRPr lang="it-IT" dirty="0" smtClean="0"/>
          </a:p>
          <a:p>
            <a:pPr lvl="1"/>
            <a:r>
              <a:rPr lang="it-IT" dirty="0" smtClean="0"/>
              <a:t>Argomentare </a:t>
            </a:r>
            <a:r>
              <a:rPr lang="it-IT" dirty="0"/>
              <a:t>(</a:t>
            </a:r>
            <a:r>
              <a:rPr lang="it-IT" dirty="0" err="1"/>
              <a:t>max</a:t>
            </a:r>
            <a:r>
              <a:rPr lang="it-IT" dirty="0"/>
              <a:t> </a:t>
            </a:r>
            <a:r>
              <a:rPr lang="it-IT" dirty="0" smtClean="0"/>
              <a:t>15 </a:t>
            </a:r>
            <a:r>
              <a:rPr lang="it-IT" dirty="0"/>
              <a:t>punti)</a:t>
            </a:r>
            <a:endParaRPr lang="it-IT" dirty="0" smtClean="0"/>
          </a:p>
          <a:p>
            <a:r>
              <a:rPr lang="it-IT" dirty="0" smtClean="0"/>
              <a:t>La tipologia di prova si presta ad una valutazione per competenze (valutazione autentica)?</a:t>
            </a:r>
          </a:p>
          <a:p>
            <a:r>
              <a:rPr lang="it-IT" dirty="0" smtClean="0"/>
              <a:t>È possibile distinguere la valutazione della varie parti senza tener conto del risultato finale?</a:t>
            </a:r>
          </a:p>
          <a:p>
            <a:r>
              <a:rPr lang="it-IT" dirty="0" smtClean="0"/>
              <a:t>Quale attinenza con la valutazione ordinaria?</a:t>
            </a:r>
          </a:p>
          <a:p>
            <a:r>
              <a:rPr lang="it-IT" dirty="0" smtClean="0"/>
              <a:t>Merito: uniformità dei punteggi a livello nazionale (già ottenute con le griglie di </a:t>
            </a:r>
            <a:r>
              <a:rPr lang="it-IT" dirty="0" err="1" smtClean="0"/>
              <a:t>Matmedia</a:t>
            </a:r>
            <a:r>
              <a:rPr lang="it-IT" dirty="0" smtClean="0"/>
              <a:t>).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641319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977606"/>
          </a:xfrm>
        </p:spPr>
        <p:txBody>
          <a:bodyPr/>
          <a:lstStyle/>
          <a:p>
            <a:r>
              <a:rPr lang="it-IT" dirty="0" smtClean="0"/>
              <a:t>L’analisi dei risultati della prova di giugno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Il </a:t>
            </a:r>
            <a:r>
              <a:rPr lang="it-IT" dirty="0" smtClean="0">
                <a:hlinkClick r:id="rId2" action="ppaction://hlinkfile"/>
              </a:rPr>
              <a:t>Focus Ministeriale </a:t>
            </a:r>
            <a:r>
              <a:rPr lang="it-IT" dirty="0" smtClean="0"/>
              <a:t>sull’Esame di Stato</a:t>
            </a:r>
          </a:p>
          <a:p>
            <a:r>
              <a:rPr lang="it-IT" dirty="0" smtClean="0"/>
              <a:t>Dati più significativi:</a:t>
            </a:r>
          </a:p>
          <a:p>
            <a:pPr lvl="1"/>
            <a:r>
              <a:rPr lang="it-IT" dirty="0" smtClean="0"/>
              <a:t>Risposte al monitoraggio: 98%</a:t>
            </a:r>
          </a:p>
          <a:p>
            <a:pPr lvl="1"/>
            <a:r>
              <a:rPr lang="it-IT" dirty="0" smtClean="0"/>
              <a:t>Primo problema: 44% ; secondo problema: 56%</a:t>
            </a:r>
          </a:p>
          <a:p>
            <a:pPr lvl="1"/>
            <a:r>
              <a:rPr lang="it-IT" dirty="0" smtClean="0"/>
              <a:t>Griglia di valtazione usata dal 33,2% delle commissioni</a:t>
            </a:r>
          </a:p>
          <a:p>
            <a:pPr lvl="2"/>
            <a:r>
              <a:rPr lang="it-IT" dirty="0" smtClean="0"/>
              <a:t>26% insufficienti</a:t>
            </a:r>
          </a:p>
          <a:p>
            <a:pPr lvl="2"/>
            <a:r>
              <a:rPr lang="it-IT" dirty="0" smtClean="0"/>
              <a:t>74% sufficienti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8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4437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3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51280" y="264706"/>
            <a:ext cx="8041440" cy="898055"/>
          </a:xfrm>
        </p:spPr>
        <p:txBody>
          <a:bodyPr/>
          <a:lstStyle/>
          <a:p>
            <a:r>
              <a:rPr lang="it-IT" sz="3600" dirty="0" smtClean="0"/>
              <a:t>Livelli di competenza</a:t>
            </a:r>
            <a:br>
              <a:rPr lang="it-IT" sz="3600" dirty="0" smtClean="0"/>
            </a:br>
            <a:r>
              <a:rPr lang="it-IT" sz="3600" dirty="0" smtClean="0"/>
              <a:t>Osservazioni generali</a:t>
            </a:r>
            <a:endParaRPr lang="it-IT" sz="36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403993"/>
            <a:ext cx="7467600" cy="4363918"/>
          </a:xfrm>
        </p:spPr>
        <p:txBody>
          <a:bodyPr>
            <a:normAutofit/>
          </a:bodyPr>
          <a:lstStyle/>
          <a:p>
            <a:r>
              <a:rPr lang="it-IT" dirty="0" smtClean="0"/>
              <a:t>Tranne L4, grafici molto simili</a:t>
            </a:r>
          </a:p>
          <a:p>
            <a:r>
              <a:rPr lang="it-IT" dirty="0" smtClean="0"/>
              <a:t>Forse non a caso L4: la capacità di argomentare non è specifica delle singole tipologie</a:t>
            </a:r>
          </a:p>
          <a:p>
            <a:r>
              <a:rPr lang="it-IT" dirty="0"/>
              <a:t>Possibili chiavi di lettura</a:t>
            </a:r>
          </a:p>
          <a:p>
            <a:pPr lvl="1"/>
            <a:r>
              <a:rPr lang="it-IT" dirty="0"/>
              <a:t>Maggiori difficoltà su comprensione, individuazione di strategie e di sviluppare strategie risolutive dovute a difficoltà nella contestualizzazione</a:t>
            </a:r>
          </a:p>
          <a:p>
            <a:pPr lvl="1"/>
            <a:r>
              <a:rPr lang="it-IT" dirty="0"/>
              <a:t>Analogia nella distribuzione dei livelli legata a ‘distribuzione’ dei punteggi</a:t>
            </a:r>
            <a:r>
              <a:rPr lang="it-IT" dirty="0" smtClean="0"/>
              <a:t>?</a:t>
            </a:r>
          </a:p>
          <a:p>
            <a:r>
              <a:rPr lang="it-IT" dirty="0" smtClean="0"/>
              <a:t>Problemi legati all’utilizzo della rubrica di valutazione</a:t>
            </a:r>
          </a:p>
          <a:p>
            <a:pPr lvl="1"/>
            <a:endParaRPr lang="it-IT" dirty="0" smtClean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Ferrara, 24 febbraio 2016</a:t>
            </a: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F0DC9-2CBE-A74C-ADC6-D3E27C752A42}" type="slidenum">
              <a:rPr lang="it-IT" smtClean="0"/>
              <a:t>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98099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bldLvl="2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lbum da disegno">
  <a:themeElements>
    <a:clrScheme name="Album da disegno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Album da disegno">
      <a:majorFont>
        <a:latin typeface="Cambria"/>
        <a:ea typeface=""/>
        <a:cs typeface=""/>
        <a:font script="Jpan" typeface="ＭＳ 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lbum da disegn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Album da disegno.thmx</Template>
  <TotalTime>1195</TotalTime>
  <Words>2623</Words>
  <Application>Microsoft Macintosh PowerPoint</Application>
  <PresentationFormat>Presentazione su schermo (4:3)</PresentationFormat>
  <Paragraphs>368</Paragraphs>
  <Slides>52</Slides>
  <Notes>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52</vt:i4>
      </vt:variant>
    </vt:vector>
  </HeadingPairs>
  <TitlesOfParts>
    <vt:vector size="54" baseType="lpstr">
      <vt:lpstr>Album da disegno</vt:lpstr>
      <vt:lpstr>Equation</vt:lpstr>
      <vt:lpstr>Dalle Indicazioni Nazionali   all’Esame di Stato</vt:lpstr>
      <vt:lpstr>(Breve) Cronistoria di una percorso (1)</vt:lpstr>
      <vt:lpstr>Livelli di analisi</vt:lpstr>
      <vt:lpstr>Cronistoria di un percorso (2)</vt:lpstr>
      <vt:lpstr>Cronistoria di un percorso (3)</vt:lpstr>
      <vt:lpstr>Verso l’esame</vt:lpstr>
      <vt:lpstr>La rubrica di valutazione</vt:lpstr>
      <vt:lpstr>L’analisi dei risultati della prova di giugno</vt:lpstr>
      <vt:lpstr>Livelli di competenza Osservazioni generali</vt:lpstr>
      <vt:lpstr>I risultati a livello regionale</vt:lpstr>
      <vt:lpstr>Esiti problemi (parti svolte su 4)</vt:lpstr>
      <vt:lpstr>Alcuni commenti</vt:lpstr>
      <vt:lpstr>Valutazioni</vt:lpstr>
      <vt:lpstr>Presentazione di PowerPoint</vt:lpstr>
      <vt:lpstr>Presentazione di PowerPoint</vt:lpstr>
      <vt:lpstr>Presentazione di PowerPoint</vt:lpstr>
      <vt:lpstr>Alcune osservazioni</vt:lpstr>
      <vt:lpstr>Problema 1</vt:lpstr>
      <vt:lpstr>Problema 2</vt:lpstr>
      <vt:lpstr>Comparazione punti svolti per ciascun problema</vt:lpstr>
      <vt:lpstr>Altre osservazioni</vt:lpstr>
      <vt:lpstr>Valutazioni</vt:lpstr>
      <vt:lpstr>Osservazioni</vt:lpstr>
      <vt:lpstr>L’Esame di Stato attuale Spunti di riflessione</vt:lpstr>
      <vt:lpstr>Era già tutto scritto? Le Indicazioni Nazionali</vt:lpstr>
      <vt:lpstr>Presentazione di PowerPoint</vt:lpstr>
      <vt:lpstr>Una possibile sintesi</vt:lpstr>
      <vt:lpstr>Verso le competenze disciplinari</vt:lpstr>
      <vt:lpstr>Il dibattito sulle Competenze</vt:lpstr>
      <vt:lpstr>Competenze linguistiche</vt:lpstr>
      <vt:lpstr>Competenze disciplinari</vt:lpstr>
      <vt:lpstr>La competenza nel pensare (Aristotele  -  da Pellerey)</vt:lpstr>
      <vt:lpstr>Il problema didattico verso le competenze: la perdita del senso</vt:lpstr>
      <vt:lpstr>Matematica e modellizzazione</vt:lpstr>
      <vt:lpstr>Problemi e contestualizzazioni Dalla semantica ai modelli </vt:lpstr>
      <vt:lpstr>Dai problemi agli oggetti matematici</vt:lpstr>
      <vt:lpstr>La struttura funzionale sui livelli di astrazione</vt:lpstr>
      <vt:lpstr>Un esempio dalle simulazioni ministeriali: Il problema del portascape</vt:lpstr>
      <vt:lpstr>Un esempio: la struttura funzionale sui livelli di astrazione del problema del portascarpe</vt:lpstr>
      <vt:lpstr>Livelli di astrazioni e competenze richieste per ciascun livello</vt:lpstr>
      <vt:lpstr>Competenze richieste da L1 a L2</vt:lpstr>
      <vt:lpstr>Le IN per le competenze linguistiche (OSA Lingua italiana)</vt:lpstr>
      <vt:lpstr>Competenze specifiche di contesto Curva Nord</vt:lpstr>
      <vt:lpstr>Esame di Stato 2015</vt:lpstr>
      <vt:lpstr>Il portascarpe</vt:lpstr>
      <vt:lpstr>Linguaggio naturale e matematico Un esempio: l’articolo determinativo</vt:lpstr>
      <vt:lpstr>Competenze da L2 a L3</vt:lpstr>
      <vt:lpstr>Realtà e realismo</vt:lpstr>
      <vt:lpstr>Il rapporto con l’Università</vt:lpstr>
      <vt:lpstr>Il passato è sempre migliore? </vt:lpstr>
      <vt:lpstr>Conclusioni  (o problemi aperti)</vt:lpstr>
      <vt:lpstr>Grazie  a.maffini@achillemaffini.it</vt:lpstr>
    </vt:vector>
  </TitlesOfParts>
  <Company>Liceo Scientifico Ulivi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Dalle competenze all’Esame di Stato</dc:title>
  <dc:creator>Achille Maffini</dc:creator>
  <cp:lastModifiedBy>Achille Maffini</cp:lastModifiedBy>
  <cp:revision>85</cp:revision>
  <dcterms:created xsi:type="dcterms:W3CDTF">2016-02-14T14:37:32Z</dcterms:created>
  <dcterms:modified xsi:type="dcterms:W3CDTF">2016-02-24T14:09:33Z</dcterms:modified>
</cp:coreProperties>
</file>